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4" r:id="rId2"/>
    <p:sldId id="757" r:id="rId3"/>
    <p:sldId id="756" r:id="rId4"/>
    <p:sldId id="754" r:id="rId5"/>
    <p:sldId id="269" r:id="rId6"/>
    <p:sldId id="259" r:id="rId7"/>
    <p:sldId id="264" r:id="rId8"/>
    <p:sldId id="265" r:id="rId9"/>
    <p:sldId id="268" r:id="rId10"/>
    <p:sldId id="256" r:id="rId11"/>
    <p:sldId id="257" r:id="rId12"/>
    <p:sldId id="266" r:id="rId13"/>
    <p:sldId id="258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BA5A3-1381-4C0D-9D81-1163DAA9EB9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D7BBE5-F40A-456D-93BC-D8D6E91B9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3:21:07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67 2048,'-1'-9'2267,"1"8"-2241,-1 1 0,0 0 0,1 0 0,0 0 1,0 0-1,-1-1 0,1 1 0,-1-1 0,1 1 0,-1-1 1,1 1-1,-1-1 0,1 1 0,0-1 0,-1 1 1,1 0-1,0-1 0,0 1 0,0-1 0,0 0 1,0 1-1,0-1 0,0 0 0,0 1 0,-5-9 5959,5 9-5904,0-1-1,0 1 1,-1 0-1,1 0 1,0-1-1,0 1 1,-1 0-1,1-1 1,0 1-1,0 0 1,0-1-1,-1 1 1,1-1-1,0 1 1,0 0-1,0 0 1,0 0-1,0-1 1,0 1-1,0 0 1,0-1-1,0 1 1,0-1-1,0 1 1,0-1-1,0 1 1,0 0-1,0-1 1,1 1-1,-1 0 1,0 0-1,0 0 1,0-1-1,1 1 1,-1 0-1,0-1 1,0 1-1,1 0 1,-1 0-1,0-1 1,0 1-1,0 0 1,0 0-1,0-1 1,1 1-1,-1 0 1,1 0-1,-1 0 1,0-1-1,1 1 1,0 0-1,22-7-393,-12 4 643,-5 0-244,2 1 0,-1-1 0,1 1 0,0 2 0,0-1 0,-1 0 0,1 1 0,12 1 0,-5-1 249,-12 0-274,-1 0-1,1 1 0,-1-1 1,0 0-1,0 1 0,1 0 1,-1 0-1,0 0 0,1 0 1,0 1-1,-1 0 58,0-1 0,1 0 0,-2 0 0,2 0 0,-1 0 0,0 0 0,0-1 1,1 0-1,-1 0 0,2 1 0,-3-1-135,0 0 1,-1 0 0,1 0 0,0 0-1,0 0 1,-1 0 0,0 0-1,1 0 1,0 0 0,-1 1-1,1-1 1,0 0 0,-1 1-1,1-1 1,-1 0 0,0 1-1,1-1 1,0 1 0,-1-1-1,1 0 1,-1 0 0,1 1 0,-1-1-1,1 1 1,-1-1 0,0 1-1,0 0 1,0-1 0,1 1-1,-1-1 1,0 0 0,0 1-1,1 1 1,0 30 2288,0-21-2053,-1 1-1,-2 15 1,-6 119 389,19-81-539,-3-11 97,0 43 1236,-12-87-1194,4-9-165,-16-1 26,-14-2-77,14 1 2,1 1 0,-25 3 0,-3 9-53,20-4 18,18-7 42,1 1-1,0-1 1,0 1-1,0-2 1,0 1-1,-6 0 1,-22 6-103,31-7 30,1 0-1,-1 0 0,1 0 1,-1-1-1,0 1 0,0 0 1,0 1-1,0-1 0,1 0 1,0 0-1,-1 0 0,0 0 0,0 1 1,0-1-1,0 0 0,1 0 1,0 0-1,-1 1 0,0-1 1,1 1-1,-1-1 0,0 1 1,1 0-1,-1-1 0,1 1 1,0-1-1,-1 0 0,1 1 1,-1 1-1,1 0-528,0-1 1,0 1-1,0-1 1,0 0-1,1 1 0,-1 0 1,1-1-1,-1 0 1,0 1-1,0 0 1,1-1-1,0 0 0,0 1 1,1 0-1,2 6-2983,0-1 1366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25:0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1 474 5248,'0'-9'9322,"0"10"-9286,1 1-1,-1-1 0,1 0 0,0 0 1,0 0-1,-1 0 0,1 0 1,0 0-1,0 0 0,0 0 1,0-1-1,0 1 0,1 0 1,10 11 451,-10-10-438,0 0 1,0 0 0,0 0-1,0 0 1,1 0 0,-1 0-1,0-1 1,1 1 0,-1-1 0,1 1-1,-1-1 1,4 1 0,38 11 312,-26-9-139,72 20 81,132 18 0,33-20 342,-213-19-556,67-3-1,-36-2-434,99 2 1812,-152-1-1322,-1-2 0,1 0-1,-1-1 1,0-1 0,0-1 0,26-12-1,-32 13-146,-8 3 30,1 0-1,-1 0 1,0-1 0,0 1-1,0-1 1,-1 0-1,7-5 1,-9 5-26,5-2 34,-1-1 0,1-1 1,-1 1-1,-1-1 0,1 0 1,5-11-1,-8 10-22,-1 0 1,1-1-1,-1 0 0,-1 0 1,0 0-1,0 1 0,-1-1 1,0 0-1,-2-14 1,1-8 6,0 15 7,-2 1 0,1-1 0,-2 0 0,0 1 0,-1 0 0,-10-22-1,4 8-3,6 17 1,-1 1 1,0 0-1,-1 0 0,0 1 1,0-1-1,-1 1 0,0 1 1,-1 0-1,0 0 0,-1 1 1,-17-13-1,14 14 80,-1 1 0,0 0 0,0 1 1,-1 1-1,0 0 0,-29-4 0,13 6-57,-53 2 0,58 1-44,1-1 0,0-1 0,-38-6 0,30 0-8,0 2 0,-1 2 0,1 1 0,-1 1 0,1 2 0,-1 1 0,-40 8 0,-38 4-33,-1-1 47,91-9-39,8-2 29,1 1 1,0 0-1,-1 1 0,2 0 1,-1 1-1,-19 10 1,23-10-38,-12 8 17,0 0 0,-25 22 0,40-29 22,0 0 0,1 0 0,-1 0 0,1 1 0,1-1 0,-1 1 0,1 0 0,0 1 0,1-1 0,-6 15 0,8-13 31,0 0 0,0 0 0,0 0 0,1 0 0,2 15 0,0 4-146,-2-23 148,0 0 0,1 0 0,0-1 0,0 1 1,0 0-1,0-1 0,1 1 0,0-1 0,0 1 0,0-1 0,0 0 0,1 0 0,-1 0 0,1 0 0,5 5 0,-1 0 2,-1-1-16,-1 0-16,1 0 0,1 0-1,0 0 1,0 0-1,0-1 1,1 0 0,14 9-1,-16-11-76,-10-3-635,-13-3-1303,14-1 1321,-1 1 0,1-1 0,-1 0 0,1 0 0,0 0 0,0-1 0,0 1 0,0-1 0,-3-3 0,-9-14-223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25:11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149 245 3712,'-11'-2'7225,"5"1"-2966,0 1-5199,6 0 958,0 0 0,0 0 0,0 0-1,0 0 1,-1 1 0,1-1 0,0 0 0,0 0 0,0 0 0,0 1 0,0-1 0,0 0 0,0 0 0,0 0 0,0 1 0,-1-1 0,1 0 0,0 0 0,0 1 0,0-1 0,0 0 0,0 0 0,0 1 0,0-1 0,1 0 0,-1 0 0,0 0 0,0 1 0,0-1 0,0 0 0,0 0 0,0 0 0,0 1 0,0-1 0,1 0 0,-1 0 0,0 1 0,5 8 104,21 16 78,-20-18-167,1-1 1,-1 0 0,2 0-1,7 5 1,3-1 232,1-1-1,-1-1 1,36 10 0,0 0 169,43 13 611,-44-18-666,1-3 0,0-2 0,98 1 0,151-1 1252,-279-7-1573,8-1 74,1 0 0,0-2 0,-1-1 1,43-11-1,-68 12-120,1 1-4,0-1 0,0-1 0,0 0 1,-1 0-1,1 0 0,-1-1 0,1 0 1,12-10-1,-4 0 54,-7 6-39,0 0 0,0-1 1,8-11-1,-14 16-14,-1 1 0,0-1 0,0 0 0,0 0-1,0 0 1,-1 0 0,1 0 0,-1 0 0,0 0-1,0 0 1,-1-1 0,1-7 0,-1-4-19,1 10-9,-1 0 1,0 0-1,0-1 1,-1 1-1,1 0 1,-1 0 0,-1 0-1,1 0 1,-1 0-1,0 1 1,-5-11-1,2 8-26,0 0 0,-1 0 0,0 1-1,-1 0 1,1 0 0,-1 1-1,0 0 1,-1 0 0,0 0 0,1 1-1,-2 0 1,1 1 0,-1-1 0,1 2-1,-1-1 1,0 1 0,0 1 0,-1 0-1,-16-2 1,-11 1 33,27 3 11,0-1 0,0 0 0,-1 0 0,-15-5 0,-54-12 0,-38 1-37,71 9 8,-68-5 0,102 12 87,-75-1-10,59 3-9,1-1 0,-31-6 0,36 3-7,0 2 0,1 0 0,-1 1 0,0 1 0,0 1 0,-39 8 0,15 3 57,0 1 0,-49 23 0,74-28 20,0 2 1,1 1-1,0 1 0,0 0 1,2 2-1,0 0 0,-20 20 1,34-30-49,-3 7 192,6 19-157,2-30-176,-10 12-9167,5-8 5113,0-1 1516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26:18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76 4992,'-1'1'391,"0"1"0,0-1-1,0 0 1,0 0 0,0 0 0,-1 0 0,1 0 0,0 0 0,-1 0-1,1 0 1,-1 0 0,1-1 0,-3 2 0,-11 7 1998,-34-14 1136,6-9-2880,17 9-256,1 2-1,0 1 0,-1 1 0,-44 3 1,32 6-53,-70 24 0,86-24-233,1 1 0,0 0 0,1 2 0,0 1 0,-27 21 0,38-27-35,0 1-1,0 0 0,1 1 0,-14 16 0,20-21-64,0 0 1,-1 1-1,2-1 0,-1 1 1,0-1-1,1 1 0,-1 0 0,1 0 1,0-1-1,0 1 0,1 0 0,-1 0 1,1 0-1,0 0 0,0 0 0,0 0 1,2 7-1,-1-4 0,1 0 0,0 0 0,1 0 0,-1-1 0,1 1 0,1 0 0,6 9 0,3 1 70,20 21-1,-31-36-70,6 5 32,1 0 1,0-1 0,0 1-1,1-2 1,0 1 0,0-1-1,21 6 1,-6-4 127,0-2 1,1 0-1,43 1 0,21 4-59,-49-5 2,56 0 0,-33-3 138,386 12 1000,-197-5-1051,-143-17 187,-89 5-315,-1 0 0,1-1 0,35-13 0,-50 14-37,0 0 0,0 0 0,-1-1-1,1 0 1,-1 0 0,1 0 0,-1 0 0,-1-1 0,1 0 0,-1 0 0,1 0 0,-1-1 0,-1 1 0,1-1 0,-1 0 0,0 0 0,0 0 0,-1 0 0,0 0 0,0-1 0,-1 1 0,1-1 0,-1 0 0,-1 1 0,1-1 0,-1 0 0,0 1 0,-1-1 0,1 0 0,-2 1 0,1-1 0,0 1 0,-1-1 0,-4-8 0,-7-11-36,0 1 0,-1 1 0,-2 0 0,0 1 0,-22-24 0,23 32-10,-29-24 0,23 22 9,14 11 1,-2 0 0,1 1 1,0 0-1,-1 0 0,0 1 0,-13-5 0,-59-13-57,78 21 66,-15-2 42,-1 1 0,0 0-1,-21 2 1,15-1 29,-25-2 1,-74-5-24,96 6-26,-46 3 1,27 0-31,38-1 53,0 1 0,0 1 0,-16 4 0,-12 2 26,-64 11 179,85-17-314,1 1 0,-1 1 1,-22 9-1,17-6-33,7-4-208,12-3-483,0 0-1,0 0 1,0 0 0,0 0 0,0-1 0,0 1 0,0 0 0,0-1 0,0 0 0,0 1 0,0-1 0,1 0-1,-1 0 1,0 0 0,-2-3 0,-8-8-1470,-5-14 792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4:29:00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 4864,'8'-6'1194,"-9"8"-2,-11 10 3728,10-10-4649,0 1-1,0-1 1,0 0-1,1 0 1,-1 1-1,1-1 1,-1 1-1,1 0 1,0-1-1,0 1 1,0 0-1,0 0 1,0-1-1,1 1 1,-1 4-1,0 6 177,1 0 0,1 17-1,0-2-237,9 29 335,-9-26-334,1-1 0,2 0 0,0 0 0,2 0 0,2 0 0,1-1 0,12 30 0,-18-55-132,0 1 0,0-1 0,0 0 0,0 0 0,0 0 0,1 0 0,0-1 0,7 6 0,37 22 282,-38-26-319,1-1 1,-1 0-1,1-1 1,0 0 0,0 0-1,0-2 1,18 2-1,81-4 251,-71-1-271,240 5 86,-80 8 695,378-27 1,-82 2-198,-36 2 219,-6-6-56,65 15-613,-380 1-114,132 3 78,495 30-12,131 56 277,-793-72-289,545 52 215,-480-59-259,41 0 117,95 4-52,69-1-35,-207-17 8,448-1 504,-126 29-315,-183-16 27,-77-4-200,166-6-100,62 4 284,-328 6-321,226 20 650,-234-10-833,391 42 564,-390-57-1368,-120-1 1016,0 0 1,0 0-1,-1 0 0,1 0 0,0 0 1,0-1-1,0 1 0,0 0 0,0 0 0,0-1 1,-1 1-1,1 0 0,0-1 0,0 1 1,0-1-1,-1 1 0,1-1 0,0 1 1,-1-1-1,1 0 0,0 1 0,-1-1 1,1 0-1,0-1 0,5-21-6,-6 20 22,0-1 0,1 1 0,0 0 0,-1 0 0,1 0 1,0 0-1,3-4 0,9-28 12,-7 17-29,-3 8-11,-1-1 0,0 0 0,-1 0 0,0 0 0,-1 1 0,-2-21 0,0-3-8,0 2 233,-1 1-1,-2 0 0,-12-46 1,7 38 88,-7-60 1,15 75-323,0 0 0,-2 0 0,-1 0 0,-1 1 0,-9-25 0,14 46-85,0-1 1,-1 1 0,1 0 0,-1-1-1,1 1 1,-1 0 0,0 0-1,1 0 1,-1 0 0,0 1-1,-4-3 1,-23-8-5788,0 1-2017,4-4 4777,-3-9 1563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4:29:01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89 7552,'-4'0'500,"0"0"0,1 0-1,-1 0 1,0-1 0,1 1 0,-1-1 0,1 0 0,-1 0 0,-4-2 0,6 1-490,0 1-1,0-1 1,0 1 0,0-1 0,0 0 0,1 0 0,-1 0-1,1 0 1,-1 0 0,1 0 0,0 0 0,0 0 0,0-1-1,-2-3 1,-12-21 947,14 25-650,-1 1 0,1-1 0,-1 0 1,1 1-1,-1-1 0,0 1 0,1 0 1,-1-1-1,0 1 0,0 0 1,0 0-1,0 0 0,0 0 0,0 1 1,-1-1-1,1 0 0,0 1 0,-2-1 1,3 1 172,7 22 2533,-5-18-2801,0 1 1,0-1-1,0 0 1,0 1-1,-1-1 1,1 1-1,-1 6 1,3 22 34,6 3-214,-2 1 0,-1-1 0,1 45 0,-6 113 140,-3-96-105,2-48-44,-10 64 0,6-66 98,1 51 0,-2 32 413,3-106-469,2-17 0,-1 0-1,0 0 1,0-1 0,-4 15-1,-1-3-849,4-19 184,1 0-1,-1 0 1,1 0 0,0 0-1,-1 1 1,1-1 0,-1 0-1,1 0 1,0 1 0,-1-1-1,1 1 1,0 0 0,-2 0-1,2-1 345,1 1-1,-1-1 0,0 0 1,1 1-1,-1-1 1,0 0-1,1 0 0,-1 0 1,0 0-1,0 1 1,1-1-1,-1 0 1,0 0-1,1 0 0,-1-1 1,0 1-1,1 0 1,-1 0-1,0 0 0,0 0 1,1-1-1,-1 1 1,1 0-1,-1-1 1,0 1-1,0-1 0,-9-11-1065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3:21:1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20 3968,'-5'0'6457,"5"0"-6296,5-9 3713,-5 9-3774,29 0 1244,-24-2-1280,0 1 0,0 0 1,1 0-1,-1 0 1,0 1-1,0-1 0,0 1 1,8 1-1,-6 0-30,1-1 0,-1-1-1,14-1 1,-18 1 36,0 1 0,0-1 0,-1 1 0,1 0 0,0 0 0,0 0 0,0 0 0,0 1 0,0-1 0,0 1 0,0 0 0,0-1 1,-1 1-1,1 0 0,3 2 0,2 2 30,-1 0-1,1 0 1,9 10 0,-8-8-537,-8-4 616,0 0 1,0 0 0,0 1 0,0-1-1,0 0 1,-1 0 0,1 1-1,-1-1 1,0 1 0,0-1 0,0 0-1,-2 6 1,2 4-36,0 568 3712,7-495-3479,0 1-178,-7 81 270,5-69-314,-5 250 442,-1-331-514,0-1 0,-7 24 0,5-24-72,0 0 0,0 24 1,3 81 238,-5-70-378,-5 34 240,10-69-186,-1 0 92,2 0 0,0 1 0,0-1 0,6 21 0,3-4-18,-9-31-5,-1 0-1,1 0 0,-1 0 0,1 0 1,-1 0-1,0 0 0,-1 5 1,1-5 23,0 0 1,0-1 0,0 1-1,0 0 1,0-1 0,0 1-1,1 0 1,1 3 0,-2-6-9,1 1-1,-1 0 1,0 0 0,1-1-1,-1 1 1,0 0 0,1 0-1,-1-1 1,0 1 0,0 0-1,0 0 1,1 0 0,-1-1-1,0 1 1,0 0 0,0 0-1,-1 0 1,1 0 0,0-1-1,0 1 1,0 0 0,-1 0-1,1 0 1,0-1 0,-1 1 0,1 0-1,0-1 1,-1 1 0,1 0-1,-1 0 1,1-1 0,-1 1-1,1-1 1,-1 1 0,0-1-1,1 1 1,-1-1 0,0 1-1,0-1 1,1 1 0,-1-1-1,0 0 1,0 0 0,1 1-1,-1-1 1,0 0 0,0 0-1,0 0 1,1 0 0,-1 0 0,0 0-1,0 0 1,-1 0 0,-5 1-11,0 1 0,-1 0 1,1 1-1,1-1 0,-1 1 1,0 0-1,1 1 0,-7 4 1,2-1 0,-15 8 0,13-7 0,0-1 0,0 0 0,-1-1 0,-18 7 0,-26 4 123,42-12-122,0 0 1,0-2-1,-33 4 1,10-2-3,30-4 4,8-1-4,1 0 0,-1 0 0,0 0 0,0 0 0,0 0-1,0 0 1,0 0 0,1 0 0,-1 1 0,0-1 0,0 0 0,0 1 0,1-1 0,-1 0-1,0 1 1,-1 0 0,2-1-3,0 0-1,0 1 1,-1-1-1,1 0 0,-1 0 1,1 1-1,0-1 1,-1 0-1,1 0 1,0 0-1,-1 0 1,1 0-1,-1 0 1,1 0-1,0 0 1,-1 0-1,1 0 1,-1 0-1,1 0 0,0 0 1,-1 0-1,0 0 1,1 0-51,0 0 1,0 0-1,-1 0 1,1 0-1,0 0 1,0 0-1,0 0 1,-1 0-1,1 0 1,0 0-1,0 0 1,-1 0-1,1 0 1,0 0-1,0 0 1,0 0-1,-1 0 1,1 0-1,0 0 1,0 0-1,0 0 0,-1 0 1,1 0-1,0 1 1,0-1-1,0 0 1,0 0-1,0 0 1,-1 0-1,1 1 1,0-1-1,0 0 1,0 0-1,0 0 1,0 0-1,0 1 1,0-1-1,-1 0 1,1 0-1,0 0 1,0 1-1,0-1 1,0 0-1,0 0 1,0 1-1,0-1 1,0 0-1,0 0 1,0 0-1,0 1 1,0-1-1,1 0 1,-1 0-1,0 0 0,0 1 1,5-9-5913,1 1 4942,3-7 119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3:21:1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24 144 3712,'-3'0'3570,"-13"2"10539,12-1-12879,4 1-3261,0-1 2111,1-1 0,-1 0-1,1 1 1,-1-1-1,1 0 1,-1 1 0,1-1-1,0 0 1,-1 0 0,1 1-1,-1-1 1,1 0 0,0 0-1,-1 0 1,1 0-1,0 0 1,-1 0 0,1 0-1,0 0 1,0 0 0,25 0-179,-18-1 270,274 5 379,-167 1 159,-66-14-752,9 13 43,-54-4 13,0 1 0,0-1 1,0 1-1,0 0 0,0 0 0,6 3 0,-6-2-3,0 0-1,1-1 1,-1 0 0,1 0 0,-1 0 0,9 1-1,80-2-382,-129-31 138,30 28 191,0-1-1,0-1 0,1 1 1,0-1-1,-1 0 0,2-1 1,-1 1-1,1-1 0,-6-8 0,-15-19-148,-36-19 263,60 52 239,34 27-181,36 16 208,26 8 69,-92-50-365,-1 1 0,1 0 0,-1 1-1,0-1 1,0 0 0,0 1 0,3 4-1,5 4 225,-10-11-254,1 1 0,-1-1 0,1 0 0,-1 0 0,0 1 0,1-1 1,-1 0-1,0 1 0,0-1 0,1 0 0,-1 1 0,0-1 0,0 1 1,1-1-1,-1 0 0,0 1 0,0-1 0,0 1 0,0-1 0,0 1 1,0-1-1,0 0 0,0 1 0,0-1 0,0 1 0,0-1 0,0 1 1,0-1-1,0 1 0,0-1 0,0 0 0,0 1 0,0-1 1,-1 1-1,1-1 0,0 1 0,0-1 0,-1 0 0,1 1 0,0-1 1,0 0-1,-1 1 0,1-1 0,0 0 0,-1 0 0,1 1 0,-1-1 1,1 0-1,0 0 0,-1 1 0,1-1 0,-1 0 0,1 0 0,0 0 1,-2 0-1,-30 15 420,23-12-356,-51 23 128,36-17-197,1 1 0,0 1 1,1 1-1,-23 17 1,-39 28-91,71-45-92,-3 2-2622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3:21:16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36 112 3328,'2'-2'286,"0"0"0,-1 0 1,1 1-1,0-1 0,-1-1 0,0 1 0,0 1 1,1-2-1,-1 1 0,0 0 0,0-1 0,0 1 1,-1 0-1,1-1 0,-1 1 0,0 0 1,1-5 2383,-16 3 402,13 5-2816,-1-1 0,0 1 1,1-1-1,-1 1 0,1 0 1,0-1-1,-1 2 1,1-1-1,0 0 0,0 1 1,-1-1-1,-1 3 1,-1-1 415,4-2-574,1 0 1,0 0-1,-1 0 1,1 0-1,0 0 1,0 0-1,0-1 0,-1 1 1,1 0-1,0 0 1,0 0-1,1 0 1,-1 0-1,0 0 1,0 0-1,0-1 1,1 1-1,-1 0 0,1 0 1,-1 0-1,0 0 1,1 0-1,-1 0 1,0-1-1,2 2 1,0-2-77,-1 0 1,1 1-1,-2-1 1,2 1 0,0-1-1,-1 1 1,1 0-1,-2-1 1,2 1-1,1 1 1,-1-1-9,-2 0 0,2 0 0,0 0 0,0 0 0,0-1 0,-1 1 0,1 0 0,0-1 0,0 1 0,-1-1 0,3 1 0,178 10 706,103-8-123,-283-3-600,0 0 1,-1 0-1,0 0 0,1-1 1,-1 1-1,1 0 0,-1-1 1,0 1-1,1-1 0,-1 1 1,1 0-1,-1-1 0,2-1 1,-3 1-126,-1-22-630,-2 18 740,-1 1 0,1-2 0,-2 2-1,1-1 1,0 1 0,-1 0-1,1 0 1,-9-5 0,-4 0 408,-23-11 1,-1-1-21,40 21-358,0 0 1,0-1 0,1 1-1,0 0 1,-1 0-1,1 0 1,-1-1-1,1 1 1,-1-1-1,0 0 1,1 1-1,-1-1 1,1 1-1,-1-1 1,1 0-1,0 1 1,-1-1-1,1 1 1,0-1-1,0 0 1,2-1 141,5 7-86,32 21-68,-19-7 21,6 5 115,43 32 1,-22-17-41,-39-36-41,-8-3-37,1 0-1,-1 0 0,1 0 1,-1 0-1,1 0 1,-1 0-1,0 0 0,1 1 1,-1-1-1,1 0 0,-1 0 1,0 0-1,1 1 1,-1-1-1,0 0 0,0 1 1,0-1-1,0 0 1,1 1-1,-1-1 0,0 0 1,1 1-1,-1-1 0,0 0 1,0 0-1,0 0 1,1 1-1,-1-1 0,0 0 1,0 1-1,0-1 0,0 1 1,0-1-1,0 1 1,0-1-1,0 1 0,0 0 85,0-1-90,0 1 1,0-1 0,0 0 0,1 0 0,-1 1-1,0-1 1,0 0 0,0 0 0,0 0 0,0 0-1,0 0 1,0 1 0,0-1 0,0 0-1,0 0 1,0 1 0,0-1 0,0 0 0,0 0-1,-1 1 1,1-1 0,0 0 0,0 0 0,0 1-1,0-1 1,0 0 0,-1 0 0,1 0 0,0 1-1,0-1 1,0 0 0,-1 0 0,1 0 0,0 0-1,-1 1 1,-5 7 257,-31 16 274,30-21-522,1 1-1,-1 0 0,1 0 1,0 1-1,-10 10 0,-35 39-53,49-51-105,-2 1 1,0-1-1,1 1 0,-1-1 0,0 0 0,-5 2 1,-4 0-5248,9-5 3821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11:1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40 3328,'1'-1'173,"0"-1"1,0 0-1,0 1 1,-1-1-1,1 0 1,-1 0-1,1 0 1,-1 1-1,0-1 1,0 0-1,0 0 1,0 0-1,0 0 1,0 0-1,0-2 1,-1-5 6724,-25 14-4503,21-5-980,7 1-435,12 1 26,22 3-375,-28-4-567,0 0 1,0 0 0,0 0-1,0-1 1,0 0-1,8-2 1,9 1-101,59-4 409,-83 5-333,0 0 1,0 0-1,0 0 0,0 1 1,0-1-1,0 0 0,0 1 1,-1-1-1,1 1 0,0-1 1,0 1-1,-1-1 0,1 1 0,0-1 1,0 1-1,-1 0 0,1-1 1,-1 1-1,1 0 0,-1 0 1,1 0-1,-1-1 0,1 1 1,-1 0-1,0 0 0,1 0 1,-1 0-1,0 0 0,0 0 1,0-1-1,1 1 0,-1 1 0,1 37 382,-2-29-286,-9 173 653,10-180-785,-1 58 187,3 0 0,2-1 0,17 81 0,-20-137-214,4 19-31,0 1 0,-1-1 0,1 35-1,-5 88 663,-1-140-658,0 1-1,0-1 1,0-1-1,-1 1 1,0 0-1,-5 10 1,-4 18 339,9-28-308,0 0 1,-1 0-1,1-1 0,-5 8 0,4-9 86,1 0-1,-1 0 1,1 0-1,1 1 1,-1-1-1,0 1 1,1-1-1,0 1 0,-1 7 1,2-11-63,0 1-1,0-1 1,0 0-1,0 0 1,0 0 0,0 0-1,0 0 1,-1 1-1,1-1 1,0 0 0,-1 0-1,1 0 1,-1 0-1,0 0 1,1 0 0,-1 0-1,0 0 1,1-1 0,-1 1-1,0 0 1,0 0-1,0 0 1,-1 0 0,0 0 3,0 0 0,0 0 0,-1 0 0,1-1 0,0 1 0,-1-1 1,1 0-1,-1 1 0,1-1 0,-3 0 0,-94 8-151,0-8-1152,92-1 409,29-12-12369,-8 5 12168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11:15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7808,'-3'6'8031,"-8"10"-6235,11-15-1779,0-1-1,0 1 0,0-1 1,0 1-1,0 0 0,0-1 1,0 1-1,0 0 1,0-1-1,0 1 0,0 0 1,1-1-1,-1 1 0,0 0 1,0-1-1,1 1 1,-1-1-1,0 1 0,1 0 1,-1-1-1,0 1 0,1-1 1,-1 1-1,1-1 1,-1 0-1,1 1 0,-1-1 1,1 1-1,-1-1 0,1 0 1,0 1-1,0-1 0,5 2 89,-1-1 0,1 0 0,-1 0 0,1 0-1,0-1 1,0 1 0,-1-1 0,1-1 0,6 0-1,11 0 102,184 6 780,191 7 641,-355-10-1538,0-1 0,1-3 0,-1-1 0,0-3-1,49-12 1,18 1-78,-75 16 154,-35 1-168,0 0-1,1 1 0,-1-1 0,0 0 1,0 0-1,0 0 0,0 1 0,0-1 1,0 0-1,0 0 0,0 1 1,0-1-1,0 0 0,0 0 0,0 1 1,0-1-1,0 0 0,0 0 0,0 1 1,0-1-1,0 0 0,0 0 0,0 1 1,0-1-1,0 0 0,0 0 1,0 1-1,-1-1 0,1 0 0,0 0 1,0 0-1,0 1 0,0-1 0,-1 0 1,1 0-1,0 0 0,0 0 0,0 1 1,-1-1-1,1 0 0,-8 9-243,4-4-88,-21 18-2929,9-11-5744,11-11 4922,0-1 1564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11:15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42 6912,'-1'3'714,"1"-3"-645,0 0 0,0 0 1,0 1-1,0-1 0,0 0 0,0 0 0,0 1 0,0-1 0,0 0 0,0 0 0,0 0 0,0 1 0,0-1 0,0 0 0,0 0 1,0 1-1,0-1 0,0 0 0,0 0 0,0 0 0,-1 1 0,1-1 0,0 0 0,0 0 0,0 0 0,0 0 0,-1 1 1,1-1-1,0 0 0,0 0 0,0 0 0,0 0 0,-1 0 0,1 0 0,0 1 0,0-1 0,0 0 0,-1 0 0,1 0 0,0 0 1,0 0-1,-1 0 0,1 0 0,0 0 0,0 0 0,-1 0 0,1 0 0,0 0 0,0 0 0,0 0 0,-1 0 0,1 0 1,0-1-1,0 1 0,0 0 0,-1 0 0,1 0 0,0 0 0,0 0 0,0 0 0,-1-1 0,1 1 0,0-2 167,-1 0 0,1 0 0,0 0 0,0 0 0,0 0 0,0-1 0,0 1 0,1 0 0,-1 0 0,1 0 0,-1 0 0,1 0 0,0 0 0,-1 0 0,3-2 0,-2 3-124,-1 0 0,1 0 0,0 0 0,0 0 0,0 0 0,0 0 0,0 0-1,0 0 1,0 0 0,0 1 0,1-1 0,-1 1 0,0-1 0,0 1 0,0-1 0,1 1 0,-1-1 0,0 1-1,1 0 1,-1 0 0,0 0 0,1 0 0,-1 0 0,0 0 0,1 0 0,-1 0 0,0 0 0,1 1-1,-1-1 1,0 1 0,2 0 0,8 2 79,-1 1-1,19 11 0,-15-8 85,214 111 1111,-221-114-1287,-1 1-1,0 0 1,0 0-1,7 8 0,-12-11-59,0-1 0,0 0-1,0 1 1,0-1-1,0 0 1,0 1 0,-1 0-1,1-1 1,-1 1-1,1-1 1,0 3 0,-1-3-24,0 0 1,0-1 0,0 1 0,0 0 0,-1-1-1,1 1 1,0 0 0,0-1 0,0 1 0,-1 0-1,1-1 1,0 1 0,-1-1 0,1 1 0,0-1-1,-1 1 1,1-1 0,-1 1 0,1-1 0,-1 1-1,1-1 1,-1 1 0,1-1 0,-1 0 0,0 1-1,1-1 1,-1 0 0,1 0 0,-2 1 0,-23 11 432,-41 27 1,42-24-322,-7 3-96,13-8-32,0 1 1,0 0-1,1 2 0,1 0 0,-25 25 0,24-19-73,11-14-29,1 1 0,0 0-1,0 0 1,0 0 0,-6 13 0,7-13-375,-2 5-303,6-10-265,0-1 915,0 0 0,0 0 0,0 1 0,0-1 0,0 0 0,0 0 0,0 0 1,0 0-1,0 1 0,0-1 0,0 0 0,0 0 0,0 0 0,0 0 1,4-12-10183,-8-5 9156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11:17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57 2048,'-2'-2'8365,"-1"-1"-6458,2 2-1898,0 0 1,1 0 0,-1 0 0,1 1 0,-1-1 0,1 0-1,-1 0 1,1 0 0,0 0 0,-1 0 0,1 0-1,0 0 1,0 0 0,0 0 0,0 0 0,0 0 0,0 0-1,0 0 1,0 0 0,0 0 0,0 0 0,0 1-1,1-1 1,-1 0 0,0 0 0,1 0 0,-1 0 0,1 0-1,-1 0 1,1 0 0,0 0 0,0-1 46,0 1 1,-1-1-1,1 1 1,0 0 0,0-1-1,0 1 1,0 0-1,0 0 1,1 0-1,-1 0 1,0 0-1,1 0 1,-1 0 0,0 0-1,1 0 1,-1 1-1,1-1 1,-1 0-1,4 0 1,381 5 3655,-345-3-3534,45 9 0,-45-4-87,46 0 0,286 7 1195,-297-10-1165,26 2 19,-74-3-102,33-2 0,-20-1 329,-41 1-364,0 0-1,0 0 1,1 0 0,-1 0 0,0 0 0,0 0 0,0 0-1,1 0 1,-1 0 0,0 0 0,0 0 0,0 0 0,1 0 0,-1 0-1,0 0 1,0 0 0,0 0 0,0 1 0,1-1 0,-1 0-1,0 0 1,0 0 0,0 0 0,0 0 0,1 1 0,-1-1-1,0 0 1,0 0 0,0 0 0,0 0 0,0 1 0,0-1-1,0 0 1,0 0 0,0 0 0,0 1 0,0-1 0,0 0 0,0 0-1,0 0 1,0 1 0,0-1 0,0 0 0,0 0 0,0 0-1,0 1 1,0-1 0,0 0 0,0 0 0,0 0 0,0 1-1,0-1 1,0 0 0,0 0 0,-1 0 0,1 0 0,0 1 0,0-1-1,0 0 1,0 0 0,0 0 0,-1 0 0,1 0 0,0 0-1,0 1 1,0-1 0,-1 0 0,-10 12-395,10-11 276,-13 13-1769,8-7-578,-1 0-1,0-1 1,-9 8 0,5-9 79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4:11:18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6400,'-1'1'245,"1"-1"1,-1 1-1,1-1 0,-1 1 1,0 0-1,1-1 1,-1 0-1,0 1 1,0-1-1,0 1 0,1-1 1,-1 0-1,0 0 1,0 1-1,0-1 1,0 0-1,1 0 0,-1 0 1,0 0-1,0 0 1,-1 0-1,1 0-93,-1 0 0,1 0 0,0 0 0,-1 0 0,1 0-1,-1 0 1,1 1 0,0-1 0,-1 1 0,1-1 0,0 1 0,0-1 0,-1 1 0,1 0-1,0-1 1,0 1 0,0 0 0,0 0 0,-2 2 0,2-1-63,0 0 1,0 1-1,0-1 1,0 1-1,0-1 1,1 1-1,-1-1 1,1 1-1,0-1 1,0 1-1,0-1 1,0 1-1,0-1 1,1 1 0,-1-1-1,1 1 1,-1-1-1,1 0 1,0 1-1,0-1 1,0 0-1,0 1 1,3 3-1,0 1 47,1 1 0,0-1 1,0 0-1,1 0 0,10 9 0,-2-5-70,0-1-1,1-1 0,0-1 1,0 0-1,1 0 0,0-2 1,18 6-1,35 14-492,-31-10 138,-26-13 583,-1 2 0,1-1 0,-1 2 0,0-1 0,0 1 0,-1 1 0,0 0 0,14 13 0,-23-19-263,-1-1-1,1 1 0,-1 0 0,0 0 0,1-1 0,-1 1 1,0 0-1,0 0 0,0 0 0,1-1 0,-1 1 1,0 0-1,0 0 0,0 0 0,0 0 0,0 0 1,-1-1-1,1 1 0,0 0 0,0 0 0,0 0 0,-1-1 1,1 1-1,0 0 0,-1 0 0,1-1 0,-1 1 1,1 0-1,-1 0 0,1-1 0,-1 1 0,1-1 1,-1 1-1,0-1 0,1 1 0,-2 0 0,-31 21 389,27-18-323,-186 131 396,125-85-472,59-44-188,-20 17-133,27-22 28,0 0-1,0 0 1,1 1-1,-1-1 0,0 0 1,1 0-1,-1 0 1,1 1-1,-1-1 1,1 0-1,0 1 1,-1-1-1,1 3 1,13-13-9924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C1B1-EB93-4DEE-A567-BFCE2F447D1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4BE0B-1A6B-4A9C-A52C-9A3F0CDA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0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C88A-E03D-47CD-83C6-E30E657EB8F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customXml" Target="../ink/ink2.xml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30.png"/><Relationship Id="rId4" Type="http://schemas.openxmlformats.org/officeDocument/2006/relationships/image" Target="../media/image20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customXml" Target="../ink/ink9.xml"/><Relationship Id="rId3" Type="http://schemas.openxmlformats.org/officeDocument/2006/relationships/image" Target="../media/image25.png"/><Relationship Id="rId7" Type="http://schemas.openxmlformats.org/officeDocument/2006/relationships/customXml" Target="../ink/ink6.xml"/><Relationship Id="rId12" Type="http://schemas.openxmlformats.org/officeDocument/2006/relationships/image" Target="../media/image2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200.png"/><Relationship Id="rId4" Type="http://schemas.openxmlformats.org/officeDocument/2006/relationships/image" Target="../media/image26.png"/><Relationship Id="rId9" Type="http://schemas.openxmlformats.org/officeDocument/2006/relationships/customXml" Target="../ink/ink7.xml"/><Relationship Id="rId1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60.png"/><Relationship Id="rId12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11" Type="http://schemas.openxmlformats.org/officeDocument/2006/relationships/image" Target="../media/image280.png"/><Relationship Id="rId5" Type="http://schemas.openxmlformats.org/officeDocument/2006/relationships/image" Target="../media/image25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039"/>
            <a:ext cx="10515600" cy="10430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RTOWG Update to TSC/WG, 1/27/21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Weekly coordination calls with Ramboll</a:t>
            </a:r>
          </a:p>
          <a:p>
            <a:r>
              <a:rPr lang="en-US" dirty="0"/>
              <a:t>Modeling schedule update – see next slide</a:t>
            </a:r>
          </a:p>
          <a:p>
            <a:r>
              <a:rPr lang="en-US" dirty="0"/>
              <a:t>Formulation of glide slope adjustments</a:t>
            </a:r>
          </a:p>
          <a:p>
            <a:r>
              <a:rPr lang="en-US" dirty="0"/>
              <a:t>RTOWG meeting – 12/16/20</a:t>
            </a:r>
          </a:p>
          <a:p>
            <a:endParaRPr lang="en-US" dirty="0"/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Columbia University GEOS-Chem results for haze on IWDW - western U.S. focus – Arlene Fiore, George Milly, others </a:t>
            </a:r>
          </a:p>
          <a:p>
            <a:pPr lvl="1">
              <a:spcBef>
                <a:spcPts val="0"/>
              </a:spcBef>
            </a:pPr>
            <a:endParaRPr lang="en-US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Verification effort for IWDW and 2014v2 results – Marco Rodriguez, Ramboll </a:t>
            </a:r>
          </a:p>
          <a:p>
            <a:pPr lvl="1">
              <a:spcBef>
                <a:spcPts val="0"/>
              </a:spcBef>
            </a:pPr>
            <a:endParaRPr lang="en-US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Updated projections write-up and FFS spec sheet – Ralph Morris, Ramboll </a:t>
            </a:r>
          </a:p>
          <a:p>
            <a:pPr lvl="1">
              <a:spcBef>
                <a:spcPts val="0"/>
              </a:spcBef>
            </a:pPr>
            <a:endParaRPr lang="en-US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Discuss schedule for delivery of results for RepBase2 and 2028OTBa2, emissions/modeling results, updated and new projections loaded on TSS, URP Adjustments – Tom and all</a:t>
            </a:r>
          </a:p>
        </p:txBody>
      </p:sp>
    </p:spTree>
    <p:extLst>
      <p:ext uri="{BB962C8B-B14F-4D97-AF65-F5344CB8AC3E}">
        <p14:creationId xmlns:p14="http://schemas.microsoft.com/office/powerpoint/2010/main" val="229410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ABAE906-D5B6-43EC-9069-05F5292C1E1C}"/>
              </a:ext>
            </a:extLst>
          </p:cNvPr>
          <p:cNvSpPr txBox="1"/>
          <p:nvPr/>
        </p:nvSpPr>
        <p:spPr>
          <a:xfrm>
            <a:off x="608091" y="342158"/>
            <a:ext cx="598769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Source Apportionment: RepBase2 and 2028OTBa2 </a:t>
            </a:r>
          </a:p>
          <a:p>
            <a:pPr>
              <a:spcAft>
                <a:spcPts val="600"/>
              </a:spcAft>
            </a:pPr>
            <a:r>
              <a:rPr lang="en-US" dirty="0"/>
              <a:t>Source apportionment identifies contributions: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Anthropogenic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Anthropogenic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U.S. wildfire + wildland prescribed fire +non-U.S fire </a:t>
            </a:r>
          </a:p>
          <a:p>
            <a:pPr>
              <a:spcAft>
                <a:spcPts val="600"/>
              </a:spcAft>
            </a:pPr>
            <a:r>
              <a:rPr lang="en-US" b="1" dirty="0"/>
              <a:t>RepBase2 source apportionment informs alternative 2028 projection method: “EPA without fire”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DCB6A-E223-4371-A807-7E19186E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162" y="638298"/>
            <a:ext cx="5401378" cy="28832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835B84-7965-4C3D-8872-53376C4BBD0B}"/>
              </a:ext>
            </a:extLst>
          </p:cNvPr>
          <p:cNvSpPr txBox="1"/>
          <p:nvPr/>
        </p:nvSpPr>
        <p:spPr>
          <a:xfrm>
            <a:off x="6455834" y="268966"/>
            <a:ext cx="548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Mount Rainier NP </a:t>
            </a:r>
            <a:r>
              <a:rPr lang="en-US" dirty="0"/>
              <a:t>– EPA most impaired days – RepBase2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C8B1F1-13E7-41CB-B56C-174CAF588106}"/>
              </a:ext>
            </a:extLst>
          </p:cNvPr>
          <p:cNvGrpSpPr/>
          <p:nvPr/>
        </p:nvGrpSpPr>
        <p:grpSpPr>
          <a:xfrm>
            <a:off x="512427" y="3051010"/>
            <a:ext cx="11559220" cy="3680010"/>
            <a:chOff x="601635" y="3051010"/>
            <a:chExt cx="11559220" cy="36800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2F587F5-4F77-4654-90E5-6250DAA2E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635" y="3051010"/>
              <a:ext cx="2877882" cy="359613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AFB075-9BB7-4C7D-BCDC-FFE68EEC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5017" y="4252334"/>
              <a:ext cx="2800443" cy="18707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2C591E-9D80-440A-8B3C-0611F7BEEF98}"/>
                </a:ext>
              </a:extLst>
            </p:cNvPr>
            <p:cNvSpPr txBox="1"/>
            <p:nvPr/>
          </p:nvSpPr>
          <p:spPr>
            <a:xfrm>
              <a:off x="1131438" y="5202790"/>
              <a:ext cx="21727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US Anthro = 18.1 Mm</a:t>
              </a:r>
              <a:r>
                <a:rPr lang="en-US" sz="1600" b="1" baseline="30000" dirty="0"/>
                <a:t>-1</a:t>
              </a:r>
              <a:r>
                <a:rPr lang="en-US" sz="1600" b="1" dirty="0"/>
                <a:t> </a:t>
              </a:r>
            </a:p>
            <a:p>
              <a:pPr algn="ctr"/>
              <a:r>
                <a:rPr lang="en-US" sz="1600" b="1" dirty="0"/>
                <a:t>= 27% total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940ADF-C367-40F7-BA73-56CAE02D27BA}"/>
                    </a:ext>
                  </a:extLst>
                </p14:cNvPr>
                <p14:cNvContentPartPr/>
                <p14:nvPr/>
              </p14:nvContentPartPr>
              <p14:xfrm>
                <a:off x="3220540" y="3652796"/>
                <a:ext cx="98640" cy="204753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940ADF-C367-40F7-BA73-56CAE02D27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11540" y="3643784"/>
                  <a:ext cx="116280" cy="22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3A44ED-C057-421D-8F8D-CCC7ED8212A5}"/>
                </a:ext>
              </a:extLst>
            </p:cNvPr>
            <p:cNvGrpSpPr/>
            <p:nvPr/>
          </p:nvGrpSpPr>
          <p:grpSpPr>
            <a:xfrm>
              <a:off x="3138820" y="4028276"/>
              <a:ext cx="437760" cy="820800"/>
              <a:chOff x="3138820" y="4018238"/>
              <a:chExt cx="437760" cy="82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2148D964-C855-4205-B147-501846684757}"/>
                      </a:ext>
                    </a:extLst>
                  </p14:cNvPr>
                  <p14:cNvContentPartPr/>
                  <p14:nvPr/>
                </p14:nvContentPartPr>
                <p14:xfrm>
                  <a:off x="3138820" y="4018238"/>
                  <a:ext cx="163440" cy="82080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2148D964-C855-4205-B147-50184668475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129820" y="4009598"/>
                    <a:ext cx="181080" cy="83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30212F12-71AE-41E0-845F-4D7AA20B84C3}"/>
                      </a:ext>
                    </a:extLst>
                  </p14:cNvPr>
                  <p14:cNvContentPartPr/>
                  <p14:nvPr/>
                </p14:nvContentPartPr>
                <p14:xfrm>
                  <a:off x="3298660" y="4352678"/>
                  <a:ext cx="277920" cy="1342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30212F12-71AE-41E0-845F-4D7AA20B84C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290020" y="4344038"/>
                    <a:ext cx="295560" cy="151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F51582-E1B7-4C61-8E5D-8AA27C74A962}"/>
                    </a:ext>
                  </a:extLst>
                </p14:cNvPr>
                <p14:cNvContentPartPr/>
                <p14:nvPr/>
              </p14:nvContentPartPr>
              <p14:xfrm>
                <a:off x="3319180" y="3708956"/>
                <a:ext cx="218879" cy="123357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F51582-E1B7-4C61-8E5D-8AA27C74A9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10195" y="3699965"/>
                  <a:ext cx="236490" cy="14097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A2464B-905B-4531-B2F7-9641664CC327}"/>
                </a:ext>
              </a:extLst>
            </p:cNvPr>
            <p:cNvSpPr txBox="1"/>
            <p:nvPr/>
          </p:nvSpPr>
          <p:spPr>
            <a:xfrm>
              <a:off x="4202470" y="3576049"/>
              <a:ext cx="345181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“EPA without fire” </a:t>
              </a:r>
              <a:r>
                <a:rPr lang="en-US" sz="1600" dirty="0"/>
                <a:t>projection method</a:t>
              </a:r>
            </a:p>
            <a:p>
              <a:r>
                <a:rPr lang="en-US" sz="1600" dirty="0"/>
                <a:t>  removes RepBase2 fire contributions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DE7841-B0F6-46F6-927D-B8B242B3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79263" y="4553496"/>
              <a:ext cx="2906935" cy="146816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15BAF9-C709-4E1D-BCA7-BC132CE0D8FE}"/>
                </a:ext>
              </a:extLst>
            </p:cNvPr>
            <p:cNvSpPr txBox="1"/>
            <p:nvPr/>
          </p:nvSpPr>
          <p:spPr>
            <a:xfrm>
              <a:off x="7062840" y="4542746"/>
              <a:ext cx="1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 30 Mm</a:t>
              </a:r>
              <a:r>
                <a:rPr lang="en-US" baseline="30000" dirty="0"/>
                <a:t>-1</a:t>
              </a:r>
              <a:r>
                <a:rPr lang="en-US" dirty="0"/>
                <a:t>__</a:t>
              </a:r>
              <a:endParaRPr lang="en-US" baseline="30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C2B5D9-C0AB-48EB-B028-116CD12BCDF8}"/>
                </a:ext>
              </a:extLst>
            </p:cNvPr>
            <p:cNvSpPr txBox="1"/>
            <p:nvPr/>
          </p:nvSpPr>
          <p:spPr>
            <a:xfrm>
              <a:off x="3227974" y="4553496"/>
              <a:ext cx="1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__ 30 Mm</a:t>
              </a:r>
              <a:r>
                <a:rPr lang="en-US" baseline="30000" dirty="0"/>
                <a:t>-1</a:t>
              </a:r>
              <a:r>
                <a:rPr lang="en-US" dirty="0"/>
                <a:t>__</a:t>
              </a:r>
              <a:endParaRPr lang="en-US" baseline="300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879151-2AC0-4A33-B883-FAAA0F9C1949}"/>
                </a:ext>
              </a:extLst>
            </p:cNvPr>
            <p:cNvCxnSpPr/>
            <p:nvPr/>
          </p:nvCxnSpPr>
          <p:spPr>
            <a:xfrm>
              <a:off x="1129990" y="5739163"/>
              <a:ext cx="98636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D36CB5-5D78-4997-B875-5126E206DC58}"/>
                </a:ext>
              </a:extLst>
            </p:cNvPr>
            <p:cNvSpPr txBox="1"/>
            <p:nvPr/>
          </p:nvSpPr>
          <p:spPr>
            <a:xfrm>
              <a:off x="8185670" y="3868437"/>
              <a:ext cx="353262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2028OTBa2</a:t>
              </a:r>
              <a:r>
                <a:rPr lang="en-US" dirty="0"/>
                <a:t> source apportionment:</a:t>
              </a:r>
            </a:p>
            <a:p>
              <a:r>
                <a:rPr lang="en-US" dirty="0"/>
                <a:t> only U.S. </a:t>
              </a:r>
              <a:r>
                <a:rPr lang="en-US" dirty="0" err="1"/>
                <a:t>anthro</a:t>
              </a:r>
              <a:r>
                <a:rPr lang="en-US" dirty="0"/>
                <a:t> emissions change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F79B06-BAFA-43DB-89BB-E753633F3C07}"/>
                </a:ext>
              </a:extLst>
            </p:cNvPr>
            <p:cNvSpPr txBox="1"/>
            <p:nvPr/>
          </p:nvSpPr>
          <p:spPr>
            <a:xfrm>
              <a:off x="4981856" y="5202490"/>
              <a:ext cx="21727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US Anthro = 18.1 Mm</a:t>
              </a:r>
              <a:r>
                <a:rPr lang="en-US" sz="1600" b="1" baseline="30000" dirty="0"/>
                <a:t>-1</a:t>
              </a:r>
              <a:r>
                <a:rPr lang="en-US" sz="1600" b="1" dirty="0"/>
                <a:t> </a:t>
              </a:r>
            </a:p>
            <a:p>
              <a:pPr algn="ctr"/>
              <a:r>
                <a:rPr lang="en-US" sz="1600" b="1" dirty="0"/>
                <a:t>= 46% total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49AC2A-3119-4B7A-9EC1-FE42C849C3DA}"/>
                </a:ext>
              </a:extLst>
            </p:cNvPr>
            <p:cNvSpPr txBox="1"/>
            <p:nvPr/>
          </p:nvSpPr>
          <p:spPr>
            <a:xfrm>
              <a:off x="3760270" y="6146245"/>
              <a:ext cx="8400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Relative response factors for each aerosol species are applied to 2014-2018 IMPROVE data to project 2028OTBa2 results compared to Uniform Rate of Progress </a:t>
              </a:r>
              <a:r>
                <a:rPr lang="en-US" sz="1600" dirty="0" err="1"/>
                <a:t>glicepath</a:t>
              </a:r>
              <a:r>
                <a:rPr lang="en-US" sz="1600" dirty="0"/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EDC70B-2A82-455F-9321-95ED76063373}"/>
                </a:ext>
              </a:extLst>
            </p:cNvPr>
            <p:cNvSpPr txBox="1"/>
            <p:nvPr/>
          </p:nvSpPr>
          <p:spPr>
            <a:xfrm>
              <a:off x="8768892" y="5436885"/>
              <a:ext cx="20685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US Anthro = 9.2 Mm</a:t>
              </a:r>
              <a:r>
                <a:rPr lang="en-US" sz="1600" b="1" baseline="30000" dirty="0"/>
                <a:t>-1</a:t>
              </a:r>
              <a:r>
                <a:rPr lang="en-US" sz="1600" b="1" dirty="0"/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B3DC72-2189-4578-A1AA-C3C83C5B59FB}"/>
                </a:ext>
              </a:extLst>
            </p:cNvPr>
            <p:cNvSpPr txBox="1"/>
            <p:nvPr/>
          </p:nvSpPr>
          <p:spPr>
            <a:xfrm>
              <a:off x="1501697" y="3272344"/>
              <a:ext cx="12117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RepBase2</a:t>
              </a:r>
              <a:endParaRPr lang="en-US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257F70-0DE3-477A-AE82-AF6D42E8776F}"/>
                </a:ext>
              </a:extLst>
            </p:cNvPr>
            <p:cNvSpPr txBox="1"/>
            <p:nvPr/>
          </p:nvSpPr>
          <p:spPr>
            <a:xfrm>
              <a:off x="9133846" y="4550021"/>
              <a:ext cx="13315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2028OTBa2</a:t>
              </a:r>
              <a:endParaRPr lang="en-US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B812F7-B4C6-45B7-9D47-76F900BF56EB}"/>
                </a:ext>
              </a:extLst>
            </p:cNvPr>
            <p:cNvSpPr txBox="1"/>
            <p:nvPr/>
          </p:nvSpPr>
          <p:spPr>
            <a:xfrm>
              <a:off x="5410439" y="4274004"/>
              <a:ext cx="12117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RepBase2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93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25E4B4-EAE6-4B0C-AA52-3410E3CC3582}"/>
              </a:ext>
            </a:extLst>
          </p:cNvPr>
          <p:cNvSpPr txBox="1"/>
          <p:nvPr/>
        </p:nvSpPr>
        <p:spPr>
          <a:xfrm>
            <a:off x="569896" y="366678"/>
            <a:ext cx="11293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Alternative projection methods based on RepBase2 source apportionment:</a:t>
            </a:r>
            <a:r>
              <a:rPr lang="en-US" sz="2000" dirty="0"/>
              <a:t> focus on U.S. anthropogenic contributions to haze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b="1" dirty="0"/>
              <a:t>“EPA without fire” projection method </a:t>
            </a:r>
            <a:r>
              <a:rPr lang="en-US" sz="2000" dirty="0"/>
              <a:t>retains EPA Most Impaired Days and removes contributions from U.S. wildfire, U.S. wildland prescribed fire, and non-U.S. fires (from RepBase2 source apportionment.)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b="1" dirty="0"/>
              <a:t>“Modeled MID” projection method </a:t>
            </a:r>
            <a:r>
              <a:rPr lang="en-US" sz="2000" dirty="0"/>
              <a:t>selects days with highest modeled US anthropogenic impairment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83B715-02F6-48B4-BFC0-D9AFCA1CC464}"/>
              </a:ext>
            </a:extLst>
          </p:cNvPr>
          <p:cNvGrpSpPr/>
          <p:nvPr/>
        </p:nvGrpSpPr>
        <p:grpSpPr>
          <a:xfrm>
            <a:off x="694465" y="2243101"/>
            <a:ext cx="11247761" cy="4393951"/>
            <a:chOff x="666562" y="2145080"/>
            <a:chExt cx="11247761" cy="43939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E95BD8-2EC5-4CC2-B7C6-D3806A06085E}"/>
                </a:ext>
              </a:extLst>
            </p:cNvPr>
            <p:cNvGrpSpPr/>
            <p:nvPr/>
          </p:nvGrpSpPr>
          <p:grpSpPr>
            <a:xfrm>
              <a:off x="666562" y="2145080"/>
              <a:ext cx="11247761" cy="1431460"/>
              <a:chOff x="641252" y="1311074"/>
              <a:chExt cx="11370427" cy="147568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93C0EC-382A-4EB3-81F5-5DFDE7E606FF}"/>
                  </a:ext>
                </a:extLst>
              </p:cNvPr>
              <p:cNvSpPr txBox="1"/>
              <p:nvPr/>
            </p:nvSpPr>
            <p:spPr>
              <a:xfrm>
                <a:off x="641252" y="1311074"/>
                <a:ext cx="3104785" cy="920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EPA MID </a:t>
                </a:r>
                <a:r>
                  <a:rPr lang="en-US" dirty="0"/>
                  <a:t>(Most Impaired Days)</a:t>
                </a:r>
              </a:p>
              <a:p>
                <a:pPr algn="ctr"/>
                <a:r>
                  <a:rPr lang="en-US" sz="1600" dirty="0"/>
                  <a:t>Yellowstone NP </a:t>
                </a:r>
              </a:p>
              <a:p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46FD14-82B0-43C8-873E-D33B15323BC0}"/>
                  </a:ext>
                </a:extLst>
              </p:cNvPr>
              <p:cNvSpPr txBox="1"/>
              <p:nvPr/>
            </p:nvSpPr>
            <p:spPr>
              <a:xfrm>
                <a:off x="5333219" y="1563771"/>
                <a:ext cx="2218185" cy="634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EPA MID without fire</a:t>
                </a:r>
              </a:p>
              <a:p>
                <a:pPr algn="ctr"/>
                <a:r>
                  <a:rPr lang="en-US" sz="1600" dirty="0"/>
                  <a:t>Yellowstone NP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12A986-7ACA-4559-AE55-2F973AC1CB54}"/>
                  </a:ext>
                </a:extLst>
              </p:cNvPr>
              <p:cNvSpPr txBox="1"/>
              <p:nvPr/>
            </p:nvSpPr>
            <p:spPr>
              <a:xfrm>
                <a:off x="8220327" y="1612802"/>
                <a:ext cx="3791352" cy="117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/>
                  <a:t>ModMID</a:t>
                </a:r>
                <a:r>
                  <a:rPr lang="en-US" b="1" dirty="0"/>
                  <a:t> </a:t>
                </a:r>
                <a:r>
                  <a:rPr lang="en-US" dirty="0"/>
                  <a:t>(Modeled U.S. MID are</a:t>
                </a:r>
              </a:p>
              <a:p>
                <a:r>
                  <a:rPr lang="en-US" dirty="0"/>
                  <a:t>   different days than EPA MID, no fire)</a:t>
                </a:r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Yellowstone NP </a:t>
                </a:r>
                <a:endParaRPr lang="en-US" dirty="0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D70841-45C9-4E4E-B6C5-DACDEB90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8912" y="3752867"/>
              <a:ext cx="2900370" cy="22905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521B4F-BB9C-4A3C-809E-2140DC19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8307" y="3111343"/>
              <a:ext cx="2900370" cy="31089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6F6828-AA4C-421F-AC39-FB36CB6D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562" y="2716638"/>
              <a:ext cx="3044378" cy="382239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2A668-853A-4910-8A98-F2A5040DADDA}"/>
                </a:ext>
              </a:extLst>
            </p:cNvPr>
            <p:cNvSpPr txBox="1"/>
            <p:nvPr/>
          </p:nvSpPr>
          <p:spPr>
            <a:xfrm>
              <a:off x="1318045" y="5082541"/>
              <a:ext cx="1964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US Anthro = 24%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E0E272-5EE9-4A5C-B8A4-6A27611DADBA}"/>
                </a:ext>
              </a:extLst>
            </p:cNvPr>
            <p:cNvSpPr txBox="1"/>
            <p:nvPr/>
          </p:nvSpPr>
          <p:spPr>
            <a:xfrm>
              <a:off x="5545084" y="5082541"/>
              <a:ext cx="1964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US Anthro = 29%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81E8A0-B21D-4D71-9721-5B1B307C2E11}"/>
                </a:ext>
              </a:extLst>
            </p:cNvPr>
            <p:cNvSpPr txBox="1"/>
            <p:nvPr/>
          </p:nvSpPr>
          <p:spPr>
            <a:xfrm>
              <a:off x="9146793" y="5075168"/>
              <a:ext cx="1964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US Anthro = 49%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F89ABD-413E-432C-B8EE-9C3F825E9EC3}"/>
              </a:ext>
            </a:extLst>
          </p:cNvPr>
          <p:cNvGrpSpPr/>
          <p:nvPr/>
        </p:nvGrpSpPr>
        <p:grpSpPr>
          <a:xfrm>
            <a:off x="3406292" y="4124089"/>
            <a:ext cx="626760" cy="388440"/>
            <a:chOff x="3431460" y="4175940"/>
            <a:chExt cx="6267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67685A-F804-4300-B368-EAE29B5D8C6E}"/>
                    </a:ext>
                  </a:extLst>
                </p14:cNvPr>
                <p14:cNvContentPartPr/>
                <p14:nvPr/>
              </p14:nvContentPartPr>
              <p14:xfrm>
                <a:off x="3431460" y="4175940"/>
                <a:ext cx="110520" cy="38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67685A-F804-4300-B368-EAE29B5D8C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22820" y="4166940"/>
                  <a:ext cx="128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8EA288-EB77-4D1B-AC9E-8C9D20B942FA}"/>
                    </a:ext>
                  </a:extLst>
                </p14:cNvPr>
                <p14:cNvContentPartPr/>
                <p14:nvPr/>
              </p14:nvContentPartPr>
              <p14:xfrm>
                <a:off x="3575460" y="4371780"/>
                <a:ext cx="416520" cy="2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8EA288-EB77-4D1B-AC9E-8C9D20B942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66820" y="4362780"/>
                  <a:ext cx="434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560DBF-71BC-4BA6-9905-4432A00B7D92}"/>
                    </a:ext>
                  </a:extLst>
                </p14:cNvPr>
                <p14:cNvContentPartPr/>
                <p14:nvPr/>
              </p14:nvContentPartPr>
              <p14:xfrm>
                <a:off x="3918900" y="4302660"/>
                <a:ext cx="139320" cy="17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560DBF-71BC-4BA6-9905-4432A00B7D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10260" y="4294020"/>
                  <a:ext cx="1569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C3AC1-FF61-4539-8C1B-C0B8403EDE45}"/>
              </a:ext>
            </a:extLst>
          </p:cNvPr>
          <p:cNvGrpSpPr/>
          <p:nvPr/>
        </p:nvGrpSpPr>
        <p:grpSpPr>
          <a:xfrm>
            <a:off x="3413820" y="3585540"/>
            <a:ext cx="584280" cy="215280"/>
            <a:chOff x="3413820" y="3585540"/>
            <a:chExt cx="5842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EFE2AE-473C-4A4E-813A-680BA9E2E675}"/>
                    </a:ext>
                  </a:extLst>
                </p14:cNvPr>
                <p14:cNvContentPartPr/>
                <p14:nvPr/>
              </p14:nvContentPartPr>
              <p14:xfrm>
                <a:off x="3413820" y="3657180"/>
                <a:ext cx="489960" cy="45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EFE2AE-473C-4A4E-813A-680BA9E2E6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05180" y="3648180"/>
                  <a:ext cx="507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8913F5-42F6-49C9-8DF8-E56D0CF3B293}"/>
                    </a:ext>
                  </a:extLst>
                </p14:cNvPr>
                <p14:cNvContentPartPr/>
                <p14:nvPr/>
              </p14:nvContentPartPr>
              <p14:xfrm>
                <a:off x="3848700" y="3585540"/>
                <a:ext cx="149400" cy="215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8913F5-42F6-49C9-8DF8-E56D0CF3B2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0060" y="3576540"/>
                  <a:ext cx="167040" cy="232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CD88499-D807-456C-A016-20277FB053A3}"/>
              </a:ext>
            </a:extLst>
          </p:cNvPr>
          <p:cNvSpPr txBox="1"/>
          <p:nvPr/>
        </p:nvSpPr>
        <p:spPr>
          <a:xfrm>
            <a:off x="1716549" y="3116415"/>
            <a:ext cx="1000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RepBase2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241F7D-7251-4B21-9B11-1025BA92A50B}"/>
              </a:ext>
            </a:extLst>
          </p:cNvPr>
          <p:cNvSpPr txBox="1"/>
          <p:nvPr/>
        </p:nvSpPr>
        <p:spPr>
          <a:xfrm>
            <a:off x="3677655" y="3921962"/>
            <a:ext cx="1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 8 Mm</a:t>
            </a:r>
            <a:r>
              <a:rPr lang="en-US" baseline="30000" dirty="0"/>
              <a:t>-1</a:t>
            </a:r>
            <a:r>
              <a:rPr lang="en-US" dirty="0"/>
              <a:t>__</a:t>
            </a:r>
            <a:endParaRPr lang="en-US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F0CC97-4AD0-49DD-BD72-3DB7D195AD00}"/>
              </a:ext>
            </a:extLst>
          </p:cNvPr>
          <p:cNvSpPr txBox="1"/>
          <p:nvPr/>
        </p:nvSpPr>
        <p:spPr>
          <a:xfrm>
            <a:off x="7576540" y="3939423"/>
            <a:ext cx="1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 8 Mm</a:t>
            </a:r>
            <a:r>
              <a:rPr lang="en-US" baseline="30000" dirty="0"/>
              <a:t>-1</a:t>
            </a:r>
            <a:r>
              <a:rPr lang="en-US" dirty="0"/>
              <a:t>__</a:t>
            </a:r>
            <a:endParaRPr lang="en-US" baseline="300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1993DF-B499-443A-AB2D-D762D791333B}"/>
              </a:ext>
            </a:extLst>
          </p:cNvPr>
          <p:cNvCxnSpPr>
            <a:cxnSpLocks/>
          </p:cNvCxnSpPr>
          <p:nvPr/>
        </p:nvCxnSpPr>
        <p:spPr>
          <a:xfrm>
            <a:off x="1129990" y="5679691"/>
            <a:ext cx="1026655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4B4DDAC-2C92-488A-86D2-BB2171C12F41}"/>
              </a:ext>
            </a:extLst>
          </p:cNvPr>
          <p:cNvSpPr txBox="1"/>
          <p:nvPr/>
        </p:nvSpPr>
        <p:spPr>
          <a:xfrm>
            <a:off x="5958093" y="3438434"/>
            <a:ext cx="1000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RepBase2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85337B-7229-4FA6-9393-514BC0BE6B9E}"/>
              </a:ext>
            </a:extLst>
          </p:cNvPr>
          <p:cNvSpPr txBox="1"/>
          <p:nvPr/>
        </p:nvSpPr>
        <p:spPr>
          <a:xfrm>
            <a:off x="9642171" y="3952740"/>
            <a:ext cx="101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RepBase2</a:t>
            </a:r>
          </a:p>
        </p:txBody>
      </p:sp>
    </p:spTree>
    <p:extLst>
      <p:ext uri="{BB962C8B-B14F-4D97-AF65-F5344CB8AC3E}">
        <p14:creationId xmlns:p14="http://schemas.microsoft.com/office/powerpoint/2010/main" val="206770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83CAB9-C355-47F5-9D41-F309891D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1" y="197479"/>
            <a:ext cx="10515600" cy="749418"/>
          </a:xfrm>
        </p:spPr>
        <p:txBody>
          <a:bodyPr>
            <a:normAutofit/>
          </a:bodyPr>
          <a:lstStyle/>
          <a:p>
            <a:r>
              <a:rPr lang="en-US" sz="3200" b="1" dirty="0"/>
              <a:t>2028OTBa2 Source Apportionment: rank source contributions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7A95E-7CE2-4609-9724-9D37AA67B13E}"/>
              </a:ext>
            </a:extLst>
          </p:cNvPr>
          <p:cNvSpPr txBox="1"/>
          <p:nvPr/>
        </p:nvSpPr>
        <p:spPr>
          <a:xfrm>
            <a:off x="358140" y="1542359"/>
            <a:ext cx="430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 Rainier NP – EPA most impaired days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36394-B137-4053-B3E2-95BEF0FF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980270"/>
            <a:ext cx="5532120" cy="3400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54D7A-FD24-407C-AAA0-CEFFA5E5F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0270"/>
            <a:ext cx="5532120" cy="34004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0EB002-6CAF-485A-AC45-DA037DACFD6A}"/>
                  </a:ext>
                </a:extLst>
              </p14:cNvPr>
              <p14:cNvContentPartPr/>
              <p14:nvPr/>
            </p14:nvContentPartPr>
            <p14:xfrm>
              <a:off x="766380" y="4769220"/>
              <a:ext cx="491760" cy="22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0EB002-6CAF-485A-AC45-DA037DACFD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740" y="4760580"/>
                <a:ext cx="5094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1C1EDD-4352-4C80-9C01-099B47838C96}"/>
                  </a:ext>
                </a:extLst>
              </p14:cNvPr>
              <p14:cNvContentPartPr/>
              <p14:nvPr/>
            </p14:nvContentPartPr>
            <p14:xfrm>
              <a:off x="724980" y="3481140"/>
              <a:ext cx="531000" cy="16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1C1EDD-4352-4C80-9C01-099B47838C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980" y="3472500"/>
                <a:ext cx="548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0CABF0-63D6-4D8F-A36C-84E6383280BC}"/>
                  </a:ext>
                </a:extLst>
              </p14:cNvPr>
              <p14:cNvContentPartPr/>
              <p14:nvPr/>
            </p14:nvContentPartPr>
            <p14:xfrm>
              <a:off x="667020" y="3939780"/>
              <a:ext cx="588960" cy="20292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0CABF0-63D6-4D8F-A36C-84E6383280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380" y="3930785"/>
                <a:ext cx="606600" cy="22055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E5265CB-D457-406F-BE61-461769D63207}"/>
              </a:ext>
            </a:extLst>
          </p:cNvPr>
          <p:cNvSpPr txBox="1"/>
          <p:nvPr/>
        </p:nvSpPr>
        <p:spPr>
          <a:xfrm>
            <a:off x="6042660" y="1545478"/>
            <a:ext cx="546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 Rainier NP – EPA most impaired days without 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8BE0F-540E-4818-BF79-D39198115D73}"/>
              </a:ext>
            </a:extLst>
          </p:cNvPr>
          <p:cNvSpPr txBox="1"/>
          <p:nvPr/>
        </p:nvSpPr>
        <p:spPr>
          <a:xfrm>
            <a:off x="570571" y="5815102"/>
            <a:ext cx="1085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 level source apportionment to be delivered in Feb 2021 will include state and sector contributions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AB5294-F41E-4BC7-86EB-56C6F61222A3}"/>
              </a:ext>
            </a:extLst>
          </p:cNvPr>
          <p:cNvCxnSpPr>
            <a:cxnSpLocks/>
          </p:cNvCxnSpPr>
          <p:nvPr/>
        </p:nvCxnSpPr>
        <p:spPr>
          <a:xfrm>
            <a:off x="10690860" y="478122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142E02-6166-43EC-A364-5DEBF17C9C24}"/>
              </a:ext>
            </a:extLst>
          </p:cNvPr>
          <p:cNvCxnSpPr>
            <a:cxnSpLocks/>
          </p:cNvCxnSpPr>
          <p:nvPr/>
        </p:nvCxnSpPr>
        <p:spPr>
          <a:xfrm>
            <a:off x="8511540" y="476922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FBB696-37B1-4854-A127-AA8F0B40C87C}"/>
              </a:ext>
            </a:extLst>
          </p:cNvPr>
          <p:cNvCxnSpPr>
            <a:cxnSpLocks/>
          </p:cNvCxnSpPr>
          <p:nvPr/>
        </p:nvCxnSpPr>
        <p:spPr>
          <a:xfrm>
            <a:off x="9319260" y="475980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EA63A-8890-4D9A-9519-81332044A19A}"/>
              </a:ext>
            </a:extLst>
          </p:cNvPr>
          <p:cNvCxnSpPr>
            <a:cxnSpLocks/>
          </p:cNvCxnSpPr>
          <p:nvPr/>
        </p:nvCxnSpPr>
        <p:spPr>
          <a:xfrm>
            <a:off x="9982200" y="476922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298A28-C205-424F-99DE-7ADF2CF4A6A1}"/>
              </a:ext>
            </a:extLst>
          </p:cNvPr>
          <p:cNvCxnSpPr>
            <a:cxnSpLocks/>
          </p:cNvCxnSpPr>
          <p:nvPr/>
        </p:nvCxnSpPr>
        <p:spPr>
          <a:xfrm>
            <a:off x="10774680" y="475935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CAC73-208C-4AFC-9B6F-5861B85BAEA2}"/>
              </a:ext>
            </a:extLst>
          </p:cNvPr>
          <p:cNvCxnSpPr>
            <a:cxnSpLocks/>
          </p:cNvCxnSpPr>
          <p:nvPr/>
        </p:nvCxnSpPr>
        <p:spPr>
          <a:xfrm>
            <a:off x="10401300" y="475980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514399-2584-4763-9D02-A904A05207CA}"/>
              </a:ext>
            </a:extLst>
          </p:cNvPr>
          <p:cNvCxnSpPr>
            <a:cxnSpLocks/>
          </p:cNvCxnSpPr>
          <p:nvPr/>
        </p:nvCxnSpPr>
        <p:spPr>
          <a:xfrm>
            <a:off x="10873740" y="475980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10A97A-D630-4681-A174-EBA2DA9FD5F3}"/>
              </a:ext>
            </a:extLst>
          </p:cNvPr>
          <p:cNvCxnSpPr>
            <a:cxnSpLocks/>
          </p:cNvCxnSpPr>
          <p:nvPr/>
        </p:nvCxnSpPr>
        <p:spPr>
          <a:xfrm>
            <a:off x="10949940" y="4759800"/>
            <a:ext cx="0" cy="1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75F23E-9522-4CE8-B9ED-B062AE5A45E6}"/>
              </a:ext>
            </a:extLst>
          </p:cNvPr>
          <p:cNvGrpSpPr/>
          <p:nvPr/>
        </p:nvGrpSpPr>
        <p:grpSpPr>
          <a:xfrm>
            <a:off x="6990780" y="5216340"/>
            <a:ext cx="4034520" cy="635040"/>
            <a:chOff x="6990780" y="5216340"/>
            <a:chExt cx="403452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AEF741-4E5C-4F32-AF35-C0E26C5651C9}"/>
                    </a:ext>
                  </a:extLst>
                </p14:cNvPr>
                <p14:cNvContentPartPr/>
                <p14:nvPr/>
              </p14:nvContentPartPr>
              <p14:xfrm>
                <a:off x="6990780" y="5216340"/>
                <a:ext cx="4034520" cy="31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AEF741-4E5C-4F32-AF35-C0E26C5651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82140" y="5207340"/>
                  <a:ext cx="40521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389487-9F34-4847-BB52-FE85AAF891F0}"/>
                    </a:ext>
                  </a:extLst>
                </p14:cNvPr>
                <p14:cNvContentPartPr/>
                <p14:nvPr/>
              </p14:nvContentPartPr>
              <p14:xfrm>
                <a:off x="9029460" y="5446020"/>
                <a:ext cx="59400" cy="405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389487-9F34-4847-BB52-FE85AAF891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0820" y="5437020"/>
                  <a:ext cx="77040" cy="42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946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AEC740-281D-48A8-9B12-36AFABBD6BF6}"/>
              </a:ext>
            </a:extLst>
          </p:cNvPr>
          <p:cNvGrpSpPr/>
          <p:nvPr/>
        </p:nvGrpSpPr>
        <p:grpSpPr>
          <a:xfrm>
            <a:off x="775189" y="1744778"/>
            <a:ext cx="8741758" cy="4306601"/>
            <a:chOff x="775189" y="1744778"/>
            <a:chExt cx="8741758" cy="4306601"/>
          </a:xfrm>
        </p:grpSpPr>
        <p:pic>
          <p:nvPicPr>
            <p:cNvPr id="2049" name="Picture 315">
              <a:extLst>
                <a:ext uri="{FF2B5EF4-FFF2-40B4-BE49-F238E27FC236}">
                  <a16:creationId xmlns:a16="http://schemas.microsoft.com/office/drawing/2014/main" id="{FE2BC3CC-A392-4DB8-A606-1A8373B52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89" y="1744778"/>
              <a:ext cx="8741758" cy="430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 Box 317">
              <a:extLst>
                <a:ext uri="{FF2B5EF4-FFF2-40B4-BE49-F238E27FC236}">
                  <a16:creationId xmlns:a16="http://schemas.microsoft.com/office/drawing/2014/main" id="{F5EA7839-0C71-40B0-909C-BE1F5A7FA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357" y="1799168"/>
              <a:ext cx="5910146" cy="438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Adjustments to Uniform Rate of Progress Glidepath and 2028 Projections – Most Impaired Days – </a:t>
              </a:r>
              <a:r>
                <a:rPr kumimoji="0" lang="en-US" altLang="en-US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Deciview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– Yellowstone NP </a:t>
              </a:r>
              <a:endPara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BAAE3A6E-923D-4470-853C-9EA9BDF0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40D66B-F27E-4016-8969-0731C7D3B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76FA23-E39B-46B8-9FEA-D31272B4B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3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86ABB-47E3-4089-ABFF-86D2F00541AB}"/>
              </a:ext>
            </a:extLst>
          </p:cNvPr>
          <p:cNvSpPr txBox="1"/>
          <p:nvPr/>
        </p:nvSpPr>
        <p:spPr>
          <a:xfrm>
            <a:off x="775189" y="516066"/>
            <a:ext cx="92449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Under review: Adjustments to 2064 endpoints</a:t>
            </a:r>
          </a:p>
          <a:p>
            <a:r>
              <a:rPr lang="en-US" sz="2400" dirty="0"/>
              <a:t>to account for international and wildland prescribed fire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9964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D4BCE-89E1-4586-A10A-6ABD99D8F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" t="9550" r="53754" b="15015"/>
          <a:stretch/>
        </p:blipFill>
        <p:spPr>
          <a:xfrm>
            <a:off x="395416" y="815545"/>
            <a:ext cx="5533303" cy="6001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D32C7-1C7F-456C-8CF5-B8AEC5FA6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" t="4925" r="54505" b="8829"/>
          <a:stretch/>
        </p:blipFill>
        <p:spPr>
          <a:xfrm>
            <a:off x="6647935" y="164757"/>
            <a:ext cx="5223710" cy="66932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829535-73FC-4243-9D37-BAC00F1E98E6}"/>
              </a:ext>
            </a:extLst>
          </p:cNvPr>
          <p:cNvSpPr txBox="1"/>
          <p:nvPr/>
        </p:nvSpPr>
        <p:spPr>
          <a:xfrm>
            <a:off x="205946" y="164757"/>
            <a:ext cx="64419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WESTAR Contract 19-01 Schedule Goals status for new Tasks A through G as well as other revised, existing Tasks in the WRAP-WAQS Regional Haze Modeling Study (Updated Jan 19, 2021; </a:t>
            </a:r>
            <a:r>
              <a:rPr lang="en-US" sz="1100" b="1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yellow shading for competed tasks</a:t>
            </a:r>
            <a:r>
              <a:rPr lang="en-US" sz="11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595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2A551-454C-44EF-9376-C238A68E3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5" t="4646" r="15909"/>
          <a:stretch/>
        </p:blipFill>
        <p:spPr>
          <a:xfrm>
            <a:off x="230659" y="2553730"/>
            <a:ext cx="5675872" cy="3888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1BA30-6C44-4D2B-BEF4-540B1896D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5" t="4684" r="9057" b="2831"/>
          <a:stretch/>
        </p:blipFill>
        <p:spPr>
          <a:xfrm>
            <a:off x="5902254" y="2907957"/>
            <a:ext cx="6289746" cy="37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CF09D-3494-4A67-89CD-6033D9B4B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802" y="0"/>
            <a:ext cx="6096528" cy="3429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D54D7-1B36-4E1E-B507-54EAF24EC0D0}"/>
              </a:ext>
            </a:extLst>
          </p:cNvPr>
          <p:cNvSpPr txBox="1"/>
          <p:nvPr/>
        </p:nvSpPr>
        <p:spPr>
          <a:xfrm>
            <a:off x="230659" y="123567"/>
            <a:ext cx="5033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Verifying reproducibility of modeling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model and inputs are installed at new site, it’s important to confirm that original simulation can be replicated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Compilers, compiler options, parallelization, hardware, file corruption, </a:t>
            </a:r>
            <a:r>
              <a:rPr lang="en-US" dirty="0" err="1"/>
              <a:t>etc</a:t>
            </a:r>
            <a:r>
              <a:rPr lang="en-US" dirty="0"/>
              <a:t>, can affect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CAMx</a:t>
            </a:r>
            <a:r>
              <a:rPr lang="en-US" dirty="0"/>
              <a:t> 2014v2 at Ramboll (CA) and CIRA (CO)</a:t>
            </a:r>
          </a:p>
        </p:txBody>
      </p:sp>
    </p:spTree>
    <p:extLst>
      <p:ext uri="{BB962C8B-B14F-4D97-AF65-F5344CB8AC3E}">
        <p14:creationId xmlns:p14="http://schemas.microsoft.com/office/powerpoint/2010/main" val="158876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1524000" y="-1945"/>
            <a:ext cx="9144000" cy="110591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Estimating U.S.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Anthrop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&amp;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Canada+Mexico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influence on haze (SULFATE) with sensitivity simulations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BDA77-F68B-CA4A-B172-564D43A6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408" y="6139886"/>
            <a:ext cx="2133600" cy="365125"/>
          </a:xfrm>
        </p:spPr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07A23-73E2-BA4A-8D7F-F3D0FA225293}"/>
              </a:ext>
            </a:extLst>
          </p:cNvPr>
          <p:cNvSpPr txBox="1"/>
          <p:nvPr/>
        </p:nvSpPr>
        <p:spPr>
          <a:xfrm>
            <a:off x="4803743" y="6517417"/>
            <a:ext cx="5537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Erik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Helstom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LDEO; Simulations from Guo et al., ACP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F8E9B-0DA3-7143-BA5F-4DDB43BEE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0525" b="16232"/>
          <a:stretch/>
        </p:blipFill>
        <p:spPr>
          <a:xfrm>
            <a:off x="1568605" y="1017221"/>
            <a:ext cx="5062654" cy="3139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8AEC6-5F9C-1D4E-9BED-6D74A3F041E4}"/>
              </a:ext>
            </a:extLst>
          </p:cNvPr>
          <p:cNvSpPr txBox="1"/>
          <p:nvPr/>
        </p:nvSpPr>
        <p:spPr>
          <a:xfrm>
            <a:off x="2139499" y="4090108"/>
            <a:ext cx="46478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	1	2      3	4	5	6	7     8  </a:t>
            </a:r>
            <a:r>
              <a:rPr lang="en-US" dirty="0" err="1"/>
              <a:t>μg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E5A29-577D-8A4C-A33C-3C920E0AF8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7713" b="9254"/>
          <a:stretch/>
        </p:blipFill>
        <p:spPr>
          <a:xfrm>
            <a:off x="6631260" y="1103972"/>
            <a:ext cx="3836019" cy="2398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A8B5D-250E-D847-B710-AC1D1F2590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0956" b="11670"/>
          <a:stretch/>
        </p:blipFill>
        <p:spPr>
          <a:xfrm>
            <a:off x="6687016" y="2984179"/>
            <a:ext cx="3647063" cy="2334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8A6985-7352-6945-BB7A-17891165A05C}"/>
              </a:ext>
            </a:extLst>
          </p:cNvPr>
          <p:cNvSpPr txBox="1"/>
          <p:nvPr/>
        </p:nvSpPr>
        <p:spPr>
          <a:xfrm>
            <a:off x="7168699" y="5213681"/>
            <a:ext cx="36665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	1	2       3	4	 5	</a:t>
            </a:r>
            <a:r>
              <a:rPr lang="en-US" dirty="0" err="1"/>
              <a:t>μg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078ED-1D31-9047-A8B9-C8A3BEA5890A}"/>
              </a:ext>
            </a:extLst>
          </p:cNvPr>
          <p:cNvSpPr txBox="1"/>
          <p:nvPr/>
        </p:nvSpPr>
        <p:spPr>
          <a:xfrm>
            <a:off x="1879036" y="5073618"/>
            <a:ext cx="5075609" cy="92333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Model indicates U.S. anthropogenic emissions are dominant sulfate influence except near Mexican border with TX in the model</a:t>
            </a:r>
          </a:p>
        </p:txBody>
      </p:sp>
      <p:pic>
        <p:nvPicPr>
          <p:cNvPr id="14" name="Picture 13" descr="LDEO_Newlogotrans.png">
            <a:extLst>
              <a:ext uri="{FF2B5EF4-FFF2-40B4-BE49-F238E27FC236}">
                <a16:creationId xmlns:a16="http://schemas.microsoft.com/office/drawing/2014/main" id="{CFEB01D5-DC74-7341-9A64-CE59F6A02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1" y="-12796"/>
            <a:ext cx="1555775" cy="270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D8858-E2A6-8F45-9163-6814ACC8AD7F}"/>
              </a:ext>
            </a:extLst>
          </p:cNvPr>
          <p:cNvSpPr txBox="1"/>
          <p:nvPr/>
        </p:nvSpPr>
        <p:spPr>
          <a:xfrm>
            <a:off x="2612043" y="1506201"/>
            <a:ext cx="267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BASE SIMULATION  (2012)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1DE36-28BC-4A40-8C6C-6CB99664D2CF}"/>
              </a:ext>
            </a:extLst>
          </p:cNvPr>
          <p:cNvSpPr txBox="1"/>
          <p:nvPr/>
        </p:nvSpPr>
        <p:spPr>
          <a:xfrm>
            <a:off x="6884586" y="1381510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U.S. ANTHROPOGENIC INFLUENCE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B5213-E93D-EC4B-8EE8-53877FF32BFC}"/>
              </a:ext>
            </a:extLst>
          </p:cNvPr>
          <p:cNvSpPr txBox="1"/>
          <p:nvPr/>
        </p:nvSpPr>
        <p:spPr>
          <a:xfrm>
            <a:off x="6954645" y="3263863"/>
            <a:ext cx="308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CANADA + MEXICO INFLUENCE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EFF1F-9A2B-B14D-895B-AB1C6FB3A9BB}"/>
              </a:ext>
            </a:extLst>
          </p:cNvPr>
          <p:cNvSpPr txBox="1"/>
          <p:nvPr/>
        </p:nvSpPr>
        <p:spPr>
          <a:xfrm>
            <a:off x="3489278" y="4404847"/>
            <a:ext cx="8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sulfate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AF7232-9307-0040-B120-A2A333BF4CFB}"/>
              </a:ext>
            </a:extLst>
          </p:cNvPr>
          <p:cNvSpPr txBox="1"/>
          <p:nvPr/>
        </p:nvSpPr>
        <p:spPr>
          <a:xfrm>
            <a:off x="8088127" y="5478771"/>
            <a:ext cx="8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sulfate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B4FED3-E1C2-E449-BD93-49B79085DA60}"/>
              </a:ext>
            </a:extLst>
          </p:cNvPr>
          <p:cNvSpPr txBox="1"/>
          <p:nvPr/>
        </p:nvSpPr>
        <p:spPr>
          <a:xfrm>
            <a:off x="1697790" y="6324500"/>
            <a:ext cx="453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*We have these plots for PM</a:t>
            </a:r>
            <a:r>
              <a:rPr lang="en-US" sz="1200" baseline="-25000" dirty="0">
                <a:solidFill>
                  <a:srgbClr val="FF0000"/>
                </a:solidFill>
                <a:sym typeface="Wingdings" pitchFamily="2" charset="2"/>
              </a:rPr>
              <a:t>2.5 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and components 2004-2012 (GCv9.02)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329CA-7ED8-4FC5-963B-3BAB2CCFAE63}"/>
              </a:ext>
            </a:extLst>
          </p:cNvPr>
          <p:cNvSpPr txBox="1"/>
          <p:nvPr/>
        </p:nvSpPr>
        <p:spPr>
          <a:xfrm rot="16200000">
            <a:off x="-2426964" y="2815431"/>
            <a:ext cx="5923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Arlene Fiore’s 12/16/20 </a:t>
            </a:r>
          </a:p>
          <a:p>
            <a:r>
              <a:rPr lang="en-US" sz="3200" dirty="0"/>
              <a:t>presentation to the WRAP RTOWG</a:t>
            </a:r>
          </a:p>
        </p:txBody>
      </p:sp>
    </p:spTree>
    <p:extLst>
      <p:ext uri="{BB962C8B-B14F-4D97-AF65-F5344CB8AC3E}">
        <p14:creationId xmlns:p14="http://schemas.microsoft.com/office/powerpoint/2010/main" val="676502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758E-3AFC-412E-B07E-C2A6B622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TSC Update on Ramboll modeling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CE1A-849A-4C81-8699-1EBCDB5D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2028OTBa2 and 2028PAC2 projections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RepBase2 and 2028OTBa2 source apportionment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Adjustments to 2064 endpoints to Uniform Rate of Progress Glidepath</a:t>
            </a:r>
          </a:p>
        </p:txBody>
      </p:sp>
    </p:spTree>
    <p:extLst>
      <p:ext uri="{BB962C8B-B14F-4D97-AF65-F5344CB8AC3E}">
        <p14:creationId xmlns:p14="http://schemas.microsoft.com/office/powerpoint/2010/main" val="232182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CE6DB6-CBED-49DF-BE6D-B3AEB6F4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214"/>
            <a:ext cx="10515600" cy="697959"/>
          </a:xfrm>
        </p:spPr>
        <p:txBody>
          <a:bodyPr>
            <a:normAutofit/>
          </a:bodyPr>
          <a:lstStyle/>
          <a:p>
            <a:r>
              <a:rPr lang="en-US" sz="3200" b="1" dirty="0"/>
              <a:t>2028OTBa2 Projections delivery:  EPA default projection method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4884D-9DC8-4500-B9E6-84BF273344DD}"/>
              </a:ext>
            </a:extLst>
          </p:cNvPr>
          <p:cNvSpPr/>
          <p:nvPr/>
        </p:nvSpPr>
        <p:spPr>
          <a:xfrm>
            <a:off x="4616605" y="1457093"/>
            <a:ext cx="178419" cy="126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913BA28F-E917-4229-94AD-1AB1ED867028}"/>
              </a:ext>
            </a:extLst>
          </p:cNvPr>
          <p:cNvSpPr/>
          <p:nvPr/>
        </p:nvSpPr>
        <p:spPr>
          <a:xfrm>
            <a:off x="6021660" y="2393795"/>
            <a:ext cx="118684" cy="152475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6A33A2-9B98-44B6-B897-44D198BCD684}"/>
              </a:ext>
            </a:extLst>
          </p:cNvPr>
          <p:cNvSpPr txBox="1"/>
          <p:nvPr/>
        </p:nvSpPr>
        <p:spPr>
          <a:xfrm>
            <a:off x="863240" y="1030959"/>
            <a:ext cx="386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TSS Modeling Express Chart 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1696CD-2317-44D0-B7ED-EDF821BA40F9}"/>
              </a:ext>
            </a:extLst>
          </p:cNvPr>
          <p:cNvGrpSpPr/>
          <p:nvPr/>
        </p:nvGrpSpPr>
        <p:grpSpPr>
          <a:xfrm>
            <a:off x="906780" y="1583472"/>
            <a:ext cx="9395460" cy="4901147"/>
            <a:chOff x="906780" y="1583473"/>
            <a:chExt cx="8586439" cy="44084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AE1C7C-B4B1-44ED-A91C-57715D9BB09C}"/>
                </a:ext>
              </a:extLst>
            </p:cNvPr>
            <p:cNvGrpSpPr/>
            <p:nvPr/>
          </p:nvGrpSpPr>
          <p:grpSpPr>
            <a:xfrm>
              <a:off x="906780" y="1583473"/>
              <a:ext cx="8586439" cy="4408448"/>
              <a:chOff x="1568605" y="1393366"/>
              <a:chExt cx="8586439" cy="440844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D67A856-0D04-45C9-91A4-C7C5F1709F5F}"/>
                  </a:ext>
                </a:extLst>
              </p:cNvPr>
              <p:cNvGrpSpPr/>
              <p:nvPr/>
            </p:nvGrpSpPr>
            <p:grpSpPr>
              <a:xfrm>
                <a:off x="1568605" y="1393366"/>
                <a:ext cx="8586439" cy="4408448"/>
                <a:chOff x="1568605" y="1393366"/>
                <a:chExt cx="8586439" cy="4408448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64E2F1E-D462-4A68-A060-A5E1BEC03174}"/>
                    </a:ext>
                  </a:extLst>
                </p:cNvPr>
                <p:cNvGrpSpPr/>
                <p:nvPr/>
              </p:nvGrpSpPr>
              <p:grpSpPr>
                <a:xfrm>
                  <a:off x="1568605" y="1393366"/>
                  <a:ext cx="8586439" cy="4408448"/>
                  <a:chOff x="3263590" y="962185"/>
                  <a:chExt cx="8586439" cy="4408448"/>
                </a:xfrm>
              </p:grpSpPr>
              <p:pic>
                <p:nvPicPr>
                  <p:cNvPr id="2" name="Picture 1">
                    <a:extLst>
                      <a:ext uri="{FF2B5EF4-FFF2-40B4-BE49-F238E27FC236}">
                        <a16:creationId xmlns:a16="http://schemas.microsoft.com/office/drawing/2014/main" id="{2A0D1FF0-36F3-4017-B788-3058C80A05AA}"/>
                      </a:ext>
                    </a:extLst>
                  </p:cNvPr>
                  <p:cNvPicPr/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66" t="2916" b="19435"/>
                  <a:stretch/>
                </p:blipFill>
                <p:spPr bwMode="auto">
                  <a:xfrm>
                    <a:off x="3263590" y="962185"/>
                    <a:ext cx="8586439" cy="4408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002EF425-8AC7-4BDB-B0F0-B1F9DAAFFB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4159" b="28660"/>
                  <a:stretch/>
                </p:blipFill>
                <p:spPr>
                  <a:xfrm>
                    <a:off x="3352538" y="1792153"/>
                    <a:ext cx="5560076" cy="2748512"/>
                  </a:xfrm>
                  <a:prstGeom prst="rect">
                    <a:avLst/>
                  </a:prstGeom>
                </p:spPr>
              </p:pic>
              <p:sp>
                <p:nvSpPr>
                  <p:cNvPr id="7" name="Diamond 6">
                    <a:extLst>
                      <a:ext uri="{FF2B5EF4-FFF2-40B4-BE49-F238E27FC236}">
                        <a16:creationId xmlns:a16="http://schemas.microsoft.com/office/drawing/2014/main" id="{657568D2-59A8-4AFA-AD9F-B845E86D4865}"/>
                      </a:ext>
                    </a:extLst>
                  </p:cNvPr>
                  <p:cNvSpPr/>
                  <p:nvPr/>
                </p:nvSpPr>
                <p:spPr>
                  <a:xfrm flipH="1">
                    <a:off x="6043962" y="2604554"/>
                    <a:ext cx="73152" cy="73152"/>
                  </a:xfrm>
                  <a:prstGeom prst="diamond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D379BA80-49A2-4CD1-BE98-652EE5A9E9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0675" y="2453270"/>
                    <a:ext cx="908155" cy="173586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Diamond 21">
                  <a:extLst>
                    <a:ext uri="{FF2B5EF4-FFF2-40B4-BE49-F238E27FC236}">
                      <a16:creationId xmlns:a16="http://schemas.microsoft.com/office/drawing/2014/main" id="{4A1E3F3A-E31E-48BB-B125-C88ACE11B446}"/>
                    </a:ext>
                  </a:extLst>
                </p:cNvPr>
                <p:cNvSpPr/>
                <p:nvPr/>
              </p:nvSpPr>
              <p:spPr>
                <a:xfrm>
                  <a:off x="4295748" y="2833599"/>
                  <a:ext cx="170725" cy="145041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Half Frame 23">
                <a:extLst>
                  <a:ext uri="{FF2B5EF4-FFF2-40B4-BE49-F238E27FC236}">
                    <a16:creationId xmlns:a16="http://schemas.microsoft.com/office/drawing/2014/main" id="{E8FEFB95-E1B7-4AF9-87E6-E9A537A7609B}"/>
                  </a:ext>
                </a:extLst>
              </p:cNvPr>
              <p:cNvSpPr/>
              <p:nvPr/>
            </p:nvSpPr>
            <p:spPr>
              <a:xfrm rot="2923192">
                <a:off x="4324956" y="4503507"/>
                <a:ext cx="145436" cy="97450"/>
              </a:xfrm>
              <a:prstGeom prst="halfFram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2CCD5A-5840-409B-B929-C7772226E899}"/>
                </a:ext>
              </a:extLst>
            </p:cNvPr>
            <p:cNvSpPr txBox="1"/>
            <p:nvPr/>
          </p:nvSpPr>
          <p:spPr>
            <a:xfrm>
              <a:off x="3529703" y="291800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7.1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FB1E128-309A-474D-88EA-78977257BC97}"/>
              </a:ext>
            </a:extLst>
          </p:cNvPr>
          <p:cNvSpPr txBox="1"/>
          <p:nvPr/>
        </p:nvSpPr>
        <p:spPr>
          <a:xfrm>
            <a:off x="3776837" y="477534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F32167-5D52-4330-9BE0-ABA63FD4B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26" y="5495576"/>
            <a:ext cx="546573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2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>
            <a:extLst>
              <a:ext uri="{FF2B5EF4-FFF2-40B4-BE49-F238E27FC236}">
                <a16:creationId xmlns:a16="http://schemas.microsoft.com/office/drawing/2014/main" id="{ECAA4744-6136-45D5-9BCD-9C0F74B8D462}"/>
              </a:ext>
            </a:extLst>
          </p:cNvPr>
          <p:cNvSpPr/>
          <p:nvPr/>
        </p:nvSpPr>
        <p:spPr>
          <a:xfrm rot="2724876">
            <a:off x="7496303" y="4183476"/>
            <a:ext cx="187274" cy="161274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27BA3C4B-DA42-4074-95D7-BA561768D3EA}"/>
              </a:ext>
            </a:extLst>
          </p:cNvPr>
          <p:cNvSpPr/>
          <p:nvPr/>
        </p:nvSpPr>
        <p:spPr>
          <a:xfrm rot="2682398">
            <a:off x="3122560" y="4553414"/>
            <a:ext cx="70847" cy="85492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64E277-037D-467F-872F-DEE1AB1724EF}"/>
              </a:ext>
            </a:extLst>
          </p:cNvPr>
          <p:cNvCxnSpPr>
            <a:cxnSpLocks/>
          </p:cNvCxnSpPr>
          <p:nvPr/>
        </p:nvCxnSpPr>
        <p:spPr>
          <a:xfrm>
            <a:off x="7048137" y="4523707"/>
            <a:ext cx="794464" cy="330452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13984B-13C4-4E38-B1CC-DA32689641E5}"/>
              </a:ext>
            </a:extLst>
          </p:cNvPr>
          <p:cNvGrpSpPr/>
          <p:nvPr/>
        </p:nvGrpSpPr>
        <p:grpSpPr>
          <a:xfrm>
            <a:off x="394577" y="903751"/>
            <a:ext cx="6779941" cy="3605560"/>
            <a:chOff x="394577" y="903751"/>
            <a:chExt cx="6779941" cy="360556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43263A-5D7D-423D-9622-45F2EF810C73}"/>
                </a:ext>
              </a:extLst>
            </p:cNvPr>
            <p:cNvGrpSpPr/>
            <p:nvPr/>
          </p:nvGrpSpPr>
          <p:grpSpPr>
            <a:xfrm>
              <a:off x="394577" y="903751"/>
              <a:ext cx="6779941" cy="3605560"/>
              <a:chOff x="264087" y="1053979"/>
              <a:chExt cx="6779941" cy="360556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16D4039-66D8-4F31-B407-C16773ADE577}"/>
                  </a:ext>
                </a:extLst>
              </p:cNvPr>
              <p:cNvGrpSpPr/>
              <p:nvPr/>
            </p:nvGrpSpPr>
            <p:grpSpPr>
              <a:xfrm>
                <a:off x="264087" y="1053979"/>
                <a:ext cx="6779941" cy="3605560"/>
                <a:chOff x="933160" y="1836234"/>
                <a:chExt cx="6779941" cy="360556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A5B55F5-C76B-4BD1-B7F1-4BADFAF73DCB}"/>
                    </a:ext>
                  </a:extLst>
                </p:cNvPr>
                <p:cNvGrpSpPr/>
                <p:nvPr/>
              </p:nvGrpSpPr>
              <p:grpSpPr>
                <a:xfrm>
                  <a:off x="933160" y="1836234"/>
                  <a:ext cx="6779941" cy="3605560"/>
                  <a:chOff x="5315415" y="2468137"/>
                  <a:chExt cx="6779941" cy="3605560"/>
                </a:xfrm>
              </p:grpSpPr>
              <p:pic>
                <p:nvPicPr>
                  <p:cNvPr id="2" name="Picture 1">
                    <a:extLst>
                      <a:ext uri="{FF2B5EF4-FFF2-40B4-BE49-F238E27FC236}">
                        <a16:creationId xmlns:a16="http://schemas.microsoft.com/office/drawing/2014/main" id="{2A0D1FF0-36F3-4017-B788-3058C80A05AA}"/>
                      </a:ext>
                    </a:extLst>
                  </p:cNvPr>
                  <p:cNvPicPr/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66" t="2916" b="19435"/>
                  <a:stretch/>
                </p:blipFill>
                <p:spPr bwMode="auto">
                  <a:xfrm>
                    <a:off x="5315415" y="2468137"/>
                    <a:ext cx="6779941" cy="3605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03659DCC-4EDD-499A-8247-DCBBAF5ADF6D}"/>
                      </a:ext>
                    </a:extLst>
                  </p:cNvPr>
                  <p:cNvGrpSpPr/>
                  <p:nvPr/>
                </p:nvGrpSpPr>
                <p:grpSpPr>
                  <a:xfrm>
                    <a:off x="5374564" y="3113241"/>
                    <a:ext cx="4430751" cy="2548332"/>
                    <a:chOff x="602166" y="2127947"/>
                    <a:chExt cx="4430751" cy="2548332"/>
                  </a:xfrm>
                </p:grpSpPr>
                <p:pic>
                  <p:nvPicPr>
                    <p:cNvPr id="5" name="Picture 4">
                      <a:extLst>
                        <a:ext uri="{FF2B5EF4-FFF2-40B4-BE49-F238E27FC236}">
                          <a16:creationId xmlns:a16="http://schemas.microsoft.com/office/drawing/2014/main" id="{133CF353-BA24-4FDF-A354-48C50023CFD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0626" b="24230"/>
                    <a:stretch/>
                  </p:blipFill>
                  <p:spPr>
                    <a:xfrm>
                      <a:off x="602166" y="2127947"/>
                      <a:ext cx="4430751" cy="254833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" name="Diamond 6">
                      <a:extLst>
                        <a:ext uri="{FF2B5EF4-FFF2-40B4-BE49-F238E27FC236}">
                          <a16:creationId xmlns:a16="http://schemas.microsoft.com/office/drawing/2014/main" id="{CB3A9B8E-7B48-4365-9FCB-BED186326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2417" y="3282175"/>
                      <a:ext cx="73152" cy="85492"/>
                    </a:xfrm>
                    <a:prstGeom prst="diamond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F01E9F8-98CB-408A-853E-2A103F42369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3745" y="2865978"/>
                    <a:ext cx="1442224" cy="2923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00" dirty="0">
                        <a:latin typeface="Arial Narrow" panose="020B0606020202030204" pitchFamily="34" charset="0"/>
                      </a:rPr>
                      <a:t>Rocky Mountain NP</a:t>
                    </a:r>
                  </a:p>
                </p:txBody>
              </p:sp>
            </p:grpSp>
            <p:sp>
              <p:nvSpPr>
                <p:cNvPr id="12" name="Diamond 11">
                  <a:extLst>
                    <a:ext uri="{FF2B5EF4-FFF2-40B4-BE49-F238E27FC236}">
                      <a16:creationId xmlns:a16="http://schemas.microsoft.com/office/drawing/2014/main" id="{3014B4DB-E532-4EA7-875E-57AFA0FA07CD}"/>
                    </a:ext>
                  </a:extLst>
                </p:cNvPr>
                <p:cNvSpPr/>
                <p:nvPr/>
              </p:nvSpPr>
              <p:spPr>
                <a:xfrm>
                  <a:off x="3137019" y="3538654"/>
                  <a:ext cx="64008" cy="85492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E9B6E13-2FBC-4A07-A3EB-3B6055954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9448" y="2795616"/>
                <a:ext cx="735009" cy="359375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F8447E86-E272-4CD3-9F99-F1F1F5A2F6C6}"/>
                  </a:ext>
                </a:extLst>
              </p:cNvPr>
              <p:cNvSpPr/>
              <p:nvPr/>
            </p:nvSpPr>
            <p:spPr>
              <a:xfrm>
                <a:off x="2461369" y="3781419"/>
                <a:ext cx="73152" cy="85492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38696F-2911-4798-913A-9729C33039C6}"/>
                </a:ext>
              </a:extLst>
            </p:cNvPr>
            <p:cNvSpPr/>
            <p:nvPr/>
          </p:nvSpPr>
          <p:spPr>
            <a:xfrm>
              <a:off x="496228" y="4140819"/>
              <a:ext cx="4095058" cy="219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9FC636-2C53-4E32-B261-679176C942FE}"/>
              </a:ext>
            </a:extLst>
          </p:cNvPr>
          <p:cNvCxnSpPr>
            <a:cxnSpLocks/>
          </p:cNvCxnSpPr>
          <p:nvPr/>
        </p:nvCxnSpPr>
        <p:spPr>
          <a:xfrm>
            <a:off x="6983209" y="4460103"/>
            <a:ext cx="621137" cy="258798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2">
            <a:extLst>
              <a:ext uri="{FF2B5EF4-FFF2-40B4-BE49-F238E27FC236}">
                <a16:creationId xmlns:a16="http://schemas.microsoft.com/office/drawing/2014/main" id="{61A5BBA6-8456-4628-BC11-D9E36F67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8" y="302451"/>
            <a:ext cx="10515600" cy="697959"/>
          </a:xfrm>
        </p:spPr>
        <p:txBody>
          <a:bodyPr>
            <a:normAutofit/>
          </a:bodyPr>
          <a:lstStyle/>
          <a:p>
            <a:r>
              <a:rPr lang="en-US" sz="2800" b="1" dirty="0"/>
              <a:t>2028OTBa2 Projections:  EPA default projection method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B729A0-FA84-490F-81A7-909F6F2987BF}"/>
              </a:ext>
            </a:extLst>
          </p:cNvPr>
          <p:cNvSpPr txBox="1"/>
          <p:nvPr/>
        </p:nvSpPr>
        <p:spPr>
          <a:xfrm>
            <a:off x="2657129" y="260999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7.6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4C87C5-3C2D-41B0-AE62-BAE761C63EE7}"/>
              </a:ext>
            </a:extLst>
          </p:cNvPr>
          <p:cNvSpPr txBox="1"/>
          <p:nvPr/>
        </p:nvSpPr>
        <p:spPr>
          <a:xfrm>
            <a:off x="2665011" y="351907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1.2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D5B963-1947-4667-AA7D-7E1184084080}"/>
              </a:ext>
            </a:extLst>
          </p:cNvPr>
          <p:cNvGrpSpPr/>
          <p:nvPr/>
        </p:nvGrpSpPr>
        <p:grpSpPr>
          <a:xfrm>
            <a:off x="5440680" y="2849880"/>
            <a:ext cx="6541915" cy="3844569"/>
            <a:chOff x="5440680" y="2849880"/>
            <a:chExt cx="6541915" cy="384456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DC325D-003E-461D-939D-CA671FBF407A}"/>
                </a:ext>
              </a:extLst>
            </p:cNvPr>
            <p:cNvGrpSpPr/>
            <p:nvPr/>
          </p:nvGrpSpPr>
          <p:grpSpPr>
            <a:xfrm>
              <a:off x="5440680" y="2849880"/>
              <a:ext cx="6541915" cy="3844569"/>
              <a:chOff x="5590478" y="3012197"/>
              <a:chExt cx="6392117" cy="36822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35A3E3D-A9F2-4CFE-BE88-34AE81365B35}"/>
                  </a:ext>
                </a:extLst>
              </p:cNvPr>
              <p:cNvGrpSpPr/>
              <p:nvPr/>
            </p:nvGrpSpPr>
            <p:grpSpPr>
              <a:xfrm>
                <a:off x="5590478" y="3012197"/>
                <a:ext cx="6392117" cy="3682252"/>
                <a:chOff x="1167162" y="1271240"/>
                <a:chExt cx="6705600" cy="3932663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DFDE17C9-4E35-47FF-A1F3-8464D52CC94C}"/>
                    </a:ext>
                  </a:extLst>
                </p:cNvPr>
                <p:cNvGrpSpPr/>
                <p:nvPr/>
              </p:nvGrpSpPr>
              <p:grpSpPr>
                <a:xfrm>
                  <a:off x="1167162" y="1271240"/>
                  <a:ext cx="6705600" cy="3932663"/>
                  <a:chOff x="1360449" y="1427357"/>
                  <a:chExt cx="6705600" cy="3932663"/>
                </a:xfrm>
              </p:grpSpPr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00CBCE2F-C004-4730-89D6-ED6EBA7AE136}"/>
                      </a:ext>
                    </a:extLst>
                  </p:cNvPr>
                  <p:cNvPicPr/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66" t="2916" b="19435"/>
                  <a:stretch/>
                </p:blipFill>
                <p:spPr bwMode="auto">
                  <a:xfrm>
                    <a:off x="1360449" y="1427357"/>
                    <a:ext cx="6705600" cy="3932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3F1B63E8-CE32-493C-B6E1-A49D08F9F8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1706" b="24534"/>
                  <a:stretch/>
                </p:blipFill>
                <p:spPr>
                  <a:xfrm>
                    <a:off x="1422711" y="2185640"/>
                    <a:ext cx="4390792" cy="2475570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275F16D-24C3-4F56-8872-5EB936808561}"/>
                      </a:ext>
                    </a:extLst>
                  </p:cNvPr>
                  <p:cNvSpPr txBox="1"/>
                  <p:nvPr/>
                </p:nvSpPr>
                <p:spPr>
                  <a:xfrm>
                    <a:off x="4070368" y="1853417"/>
                    <a:ext cx="1442224" cy="31227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00" dirty="0">
                        <a:latin typeface="Arial Narrow" panose="020B0606020202030204" pitchFamily="34" charset="0"/>
                      </a:rPr>
                      <a:t>Mount Rainier NP</a:t>
                    </a:r>
                  </a:p>
                </p:txBody>
              </p:sp>
              <p:sp>
                <p:nvSpPr>
                  <p:cNvPr id="26" name="Half Frame 25">
                    <a:extLst>
                      <a:ext uri="{FF2B5EF4-FFF2-40B4-BE49-F238E27FC236}">
                        <a16:creationId xmlns:a16="http://schemas.microsoft.com/office/drawing/2014/main" id="{47024842-C0BC-4660-A869-FBCA8A65F76C}"/>
                      </a:ext>
                    </a:extLst>
                  </p:cNvPr>
                  <p:cNvSpPr/>
                  <p:nvPr/>
                </p:nvSpPr>
                <p:spPr>
                  <a:xfrm rot="2974808">
                    <a:off x="3516352" y="3033126"/>
                    <a:ext cx="104078" cy="126381"/>
                  </a:xfrm>
                  <a:prstGeom prst="halfFram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Diamond 26">
                    <a:extLst>
                      <a:ext uri="{FF2B5EF4-FFF2-40B4-BE49-F238E27FC236}">
                        <a16:creationId xmlns:a16="http://schemas.microsoft.com/office/drawing/2014/main" id="{5AB6A3EA-7E49-406D-B6EB-370AFCAF3439}"/>
                      </a:ext>
                    </a:extLst>
                  </p:cNvPr>
                  <p:cNvSpPr/>
                  <p:nvPr/>
                </p:nvSpPr>
                <p:spPr>
                  <a:xfrm>
                    <a:off x="3544973" y="3096316"/>
                    <a:ext cx="64008" cy="80591"/>
                  </a:xfrm>
                  <a:prstGeom prst="diamond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Diamond 21">
                  <a:extLst>
                    <a:ext uri="{FF2B5EF4-FFF2-40B4-BE49-F238E27FC236}">
                      <a16:creationId xmlns:a16="http://schemas.microsoft.com/office/drawing/2014/main" id="{F80991B9-F46B-4FBE-A15C-F0EC0B6B8C95}"/>
                    </a:ext>
                  </a:extLst>
                </p:cNvPr>
                <p:cNvSpPr/>
                <p:nvPr/>
              </p:nvSpPr>
              <p:spPr>
                <a:xfrm>
                  <a:off x="3351686" y="3810580"/>
                  <a:ext cx="64008" cy="80591"/>
                </a:xfrm>
                <a:prstGeom prst="diamond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A53CB6-737F-4123-8945-55D651597F6B}"/>
                  </a:ext>
                </a:extLst>
              </p:cNvPr>
              <p:cNvSpPr/>
              <p:nvPr/>
            </p:nvSpPr>
            <p:spPr>
              <a:xfrm>
                <a:off x="5686364" y="6331621"/>
                <a:ext cx="4095058" cy="2191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8CAF33-168C-42DD-8091-A744BD090C93}"/>
                </a:ext>
              </a:extLst>
            </p:cNvPr>
            <p:cNvSpPr txBox="1"/>
            <p:nvPr/>
          </p:nvSpPr>
          <p:spPr>
            <a:xfrm>
              <a:off x="7633311" y="520656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AE7F1A-C893-4B94-BA2E-9F8E2F027EE2}"/>
                </a:ext>
              </a:extLst>
            </p:cNvPr>
            <p:cNvSpPr txBox="1"/>
            <p:nvPr/>
          </p:nvSpPr>
          <p:spPr>
            <a:xfrm>
              <a:off x="7603539" y="447153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12.0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29597AD-D903-403A-90AB-416920365D30}"/>
              </a:ext>
            </a:extLst>
          </p:cNvPr>
          <p:cNvSpPr txBox="1"/>
          <p:nvPr/>
        </p:nvSpPr>
        <p:spPr>
          <a:xfrm>
            <a:off x="7466779" y="1318022"/>
            <a:ext cx="407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Sites influenced by urban areas</a:t>
            </a:r>
          </a:p>
        </p:txBody>
      </p:sp>
    </p:spTree>
    <p:extLst>
      <p:ext uri="{BB962C8B-B14F-4D97-AF65-F5344CB8AC3E}">
        <p14:creationId xmlns:p14="http://schemas.microsoft.com/office/powerpoint/2010/main" val="293714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92200B5-F9AF-4CB8-8E96-565299F07643}"/>
              </a:ext>
            </a:extLst>
          </p:cNvPr>
          <p:cNvGrpSpPr/>
          <p:nvPr/>
        </p:nvGrpSpPr>
        <p:grpSpPr>
          <a:xfrm>
            <a:off x="441376" y="878906"/>
            <a:ext cx="6913755" cy="3922573"/>
            <a:chOff x="441376" y="878906"/>
            <a:chExt cx="6913755" cy="392257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D560A6-4039-4742-A6A0-DA9C70301077}"/>
                </a:ext>
              </a:extLst>
            </p:cNvPr>
            <p:cNvGrpSpPr/>
            <p:nvPr/>
          </p:nvGrpSpPr>
          <p:grpSpPr>
            <a:xfrm>
              <a:off x="441376" y="878906"/>
              <a:ext cx="6913755" cy="3922573"/>
              <a:chOff x="266440" y="1140418"/>
              <a:chExt cx="6913755" cy="392257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2A3D970-942D-4BEC-A9CA-75E4D05B2C1A}"/>
                  </a:ext>
                </a:extLst>
              </p:cNvPr>
              <p:cNvGrpSpPr/>
              <p:nvPr/>
            </p:nvGrpSpPr>
            <p:grpSpPr>
              <a:xfrm>
                <a:off x="266440" y="1140418"/>
                <a:ext cx="6913755" cy="3922573"/>
                <a:chOff x="266440" y="1140418"/>
                <a:chExt cx="6913755" cy="3922573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10450A3-3C23-4771-BE99-2B99E3032959}"/>
                    </a:ext>
                  </a:extLst>
                </p:cNvPr>
                <p:cNvGrpSpPr/>
                <p:nvPr/>
              </p:nvGrpSpPr>
              <p:grpSpPr>
                <a:xfrm>
                  <a:off x="266440" y="1140418"/>
                  <a:ext cx="6913755" cy="3922573"/>
                  <a:chOff x="266440" y="1140418"/>
                  <a:chExt cx="6913755" cy="3922573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A697A7F8-C475-463C-8810-C866015C7A5A}"/>
                      </a:ext>
                    </a:extLst>
                  </p:cNvPr>
                  <p:cNvGrpSpPr/>
                  <p:nvPr/>
                </p:nvGrpSpPr>
                <p:grpSpPr>
                  <a:xfrm>
                    <a:off x="266440" y="1140418"/>
                    <a:ext cx="6913755" cy="3922573"/>
                    <a:chOff x="1568605" y="1393366"/>
                    <a:chExt cx="8586439" cy="4408448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8690DAE6-B12F-44B4-8083-89445C9A65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8605" y="1393366"/>
                      <a:ext cx="8586439" cy="4408448"/>
                      <a:chOff x="3263590" y="962185"/>
                      <a:chExt cx="8586439" cy="4408448"/>
                    </a:xfrm>
                  </p:grpSpPr>
                  <p:pic>
                    <p:nvPicPr>
                      <p:cNvPr id="22" name="Picture 21">
                        <a:extLst>
                          <a:ext uri="{FF2B5EF4-FFF2-40B4-BE49-F238E27FC236}">
                            <a16:creationId xmlns:a16="http://schemas.microsoft.com/office/drawing/2014/main" id="{93297592-235A-44A5-A232-F7B97A50D4DD}"/>
                          </a:ext>
                        </a:extLst>
                      </p:cNvPr>
                      <p:cNvPicPr/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6" t="2916" b="19435"/>
                      <a:stretch/>
                    </p:blipFill>
                    <p:spPr bwMode="auto">
                      <a:xfrm>
                        <a:off x="3263590" y="962185"/>
                        <a:ext cx="8586439" cy="4408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pic>
                    <p:nvPicPr>
                      <p:cNvPr id="23" name="Picture 22">
                        <a:extLst>
                          <a:ext uri="{FF2B5EF4-FFF2-40B4-BE49-F238E27FC236}">
                            <a16:creationId xmlns:a16="http://schemas.microsoft.com/office/drawing/2014/main" id="{BF8E43AB-4127-46D4-AB4E-A3820903F0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14159" b="28660"/>
                      <a:stretch/>
                    </p:blipFill>
                    <p:spPr>
                      <a:xfrm>
                        <a:off x="3352538" y="1792153"/>
                        <a:ext cx="5560076" cy="274851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4" name="Diamond 23">
                        <a:extLst>
                          <a:ext uri="{FF2B5EF4-FFF2-40B4-BE49-F238E27FC236}">
                            <a16:creationId xmlns:a16="http://schemas.microsoft.com/office/drawing/2014/main" id="{05D7BE15-3A69-45F7-8689-A7C110F421F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043962" y="2604554"/>
                        <a:ext cx="73152" cy="73152"/>
                      </a:xfrm>
                      <a:prstGeom prst="diamond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C7C59C69-EFB7-4414-8BA7-18A5B10DFF9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150675" y="2453270"/>
                        <a:ext cx="908155" cy="173586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" name="Diamond 20">
                      <a:extLst>
                        <a:ext uri="{FF2B5EF4-FFF2-40B4-BE49-F238E27FC236}">
                          <a16:creationId xmlns:a16="http://schemas.microsoft.com/office/drawing/2014/main" id="{591263B7-205C-42F0-9C7C-131D34552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5748" y="2833599"/>
                      <a:ext cx="170725" cy="145041"/>
                    </a:xfrm>
                    <a:prstGeom prst="diamon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" name="Half Frame 18">
                    <a:extLst>
                      <a:ext uri="{FF2B5EF4-FFF2-40B4-BE49-F238E27FC236}">
                        <a16:creationId xmlns:a16="http://schemas.microsoft.com/office/drawing/2014/main" id="{E01A1003-1DE3-4A7F-A20C-6331961A2EA2}"/>
                      </a:ext>
                    </a:extLst>
                  </p:cNvPr>
                  <p:cNvSpPr/>
                  <p:nvPr/>
                </p:nvSpPr>
                <p:spPr>
                  <a:xfrm rot="2923192">
                    <a:off x="2479688" y="3911898"/>
                    <a:ext cx="129407" cy="78466"/>
                  </a:xfrm>
                  <a:prstGeom prst="halfFram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5431FC2-6A4F-4F7E-85A9-54AB346CAB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1787" b="23919"/>
                <a:stretch/>
              </p:blipFill>
              <p:spPr>
                <a:xfrm>
                  <a:off x="361316" y="1865102"/>
                  <a:ext cx="4476944" cy="2723965"/>
                </a:xfrm>
                <a:prstGeom prst="rect">
                  <a:avLst/>
                </a:prstGeom>
              </p:spPr>
            </p:pic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C9985D9-B344-439D-8100-67BC02A172C2}"/>
                    </a:ext>
                  </a:extLst>
                </p:cNvPr>
                <p:cNvSpPr/>
                <p:nvPr/>
              </p:nvSpPr>
              <p:spPr>
                <a:xfrm>
                  <a:off x="338060" y="4720495"/>
                  <a:ext cx="4217882" cy="1922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3E17A9-6B55-48BB-9F1B-F77A73A2FF6E}"/>
                  </a:ext>
                </a:extLst>
              </p:cNvPr>
              <p:cNvSpPr txBox="1"/>
              <p:nvPr/>
            </p:nvSpPr>
            <p:spPr>
              <a:xfrm>
                <a:off x="3054243" y="1575302"/>
                <a:ext cx="1442224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 Narrow" panose="020B0606020202030204" pitchFamily="34" charset="0"/>
                  </a:rPr>
                  <a:t>Sawtooth NF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B79123-468D-4324-ADDF-62BBB4DF9140}"/>
                </a:ext>
              </a:extLst>
            </p:cNvPr>
            <p:cNvCxnSpPr>
              <a:cxnSpLocks/>
            </p:cNvCxnSpPr>
            <p:nvPr/>
          </p:nvCxnSpPr>
          <p:spPr>
            <a:xfrm>
              <a:off x="1923778" y="2295207"/>
              <a:ext cx="841725" cy="21236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C4DB6035-5630-42A9-A023-3BB7C48B6277}"/>
                </a:ext>
              </a:extLst>
            </p:cNvPr>
            <p:cNvSpPr/>
            <p:nvPr/>
          </p:nvSpPr>
          <p:spPr>
            <a:xfrm>
              <a:off x="2701995" y="2324839"/>
              <a:ext cx="64008" cy="82296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iamond 54">
              <a:extLst>
                <a:ext uri="{FF2B5EF4-FFF2-40B4-BE49-F238E27FC236}">
                  <a16:creationId xmlns:a16="http://schemas.microsoft.com/office/drawing/2014/main" id="{CF1A8538-C8F3-4AF1-A617-725860B25ABF}"/>
                </a:ext>
              </a:extLst>
            </p:cNvPr>
            <p:cNvSpPr/>
            <p:nvPr/>
          </p:nvSpPr>
          <p:spPr>
            <a:xfrm>
              <a:off x="2709568" y="3522895"/>
              <a:ext cx="64008" cy="82296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3A4E42-74F1-42DD-92D7-3A204062EAD6}"/>
              </a:ext>
            </a:extLst>
          </p:cNvPr>
          <p:cNvSpPr/>
          <p:nvPr/>
        </p:nvSpPr>
        <p:spPr>
          <a:xfrm>
            <a:off x="5327579" y="6328475"/>
            <a:ext cx="4095058" cy="219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B960654C-8E9A-4317-833C-8A1EEA047D31}"/>
              </a:ext>
            </a:extLst>
          </p:cNvPr>
          <p:cNvSpPr txBox="1">
            <a:spLocks/>
          </p:cNvSpPr>
          <p:nvPr/>
        </p:nvSpPr>
        <p:spPr>
          <a:xfrm>
            <a:off x="536252" y="318523"/>
            <a:ext cx="10515600" cy="697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2028OTBa2 Projections:  EPA default projection method</a:t>
            </a:r>
          </a:p>
        </p:txBody>
      </p:sp>
      <p:sp>
        <p:nvSpPr>
          <p:cNvPr id="54" name="Half Frame 53">
            <a:extLst>
              <a:ext uri="{FF2B5EF4-FFF2-40B4-BE49-F238E27FC236}">
                <a16:creationId xmlns:a16="http://schemas.microsoft.com/office/drawing/2014/main" id="{75EFE3A2-225B-41BE-AA29-9A9D27E8FAB3}"/>
              </a:ext>
            </a:extLst>
          </p:cNvPr>
          <p:cNvSpPr/>
          <p:nvPr/>
        </p:nvSpPr>
        <p:spPr>
          <a:xfrm rot="2215011">
            <a:off x="2687838" y="2298921"/>
            <a:ext cx="115975" cy="74273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160551-712E-4A9D-B397-57BB1DC7A274}"/>
              </a:ext>
            </a:extLst>
          </p:cNvPr>
          <p:cNvSpPr txBox="1"/>
          <p:nvPr/>
        </p:nvSpPr>
        <p:spPr>
          <a:xfrm>
            <a:off x="2760897" y="222044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8.4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1BD49A-D788-44D3-8E73-005995E854BA}"/>
              </a:ext>
            </a:extLst>
          </p:cNvPr>
          <p:cNvSpPr txBox="1"/>
          <p:nvPr/>
        </p:nvSpPr>
        <p:spPr>
          <a:xfrm>
            <a:off x="2741474" y="337634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4C9040-15E8-4EB2-BB9F-648F2B8973A3}"/>
              </a:ext>
            </a:extLst>
          </p:cNvPr>
          <p:cNvSpPr txBox="1"/>
          <p:nvPr/>
        </p:nvSpPr>
        <p:spPr>
          <a:xfrm>
            <a:off x="7464253" y="510209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3.6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727FA3-7B32-45D4-8E12-B0A89144C48D}"/>
              </a:ext>
            </a:extLst>
          </p:cNvPr>
          <p:cNvSpPr txBox="1"/>
          <p:nvPr/>
        </p:nvSpPr>
        <p:spPr>
          <a:xfrm>
            <a:off x="7483656" y="409481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8.9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6A75C7E-8EE3-49FD-B470-9A31A4522F41}"/>
              </a:ext>
            </a:extLst>
          </p:cNvPr>
          <p:cNvGrpSpPr/>
          <p:nvPr/>
        </p:nvGrpSpPr>
        <p:grpSpPr>
          <a:xfrm>
            <a:off x="5193500" y="2917625"/>
            <a:ext cx="6832843" cy="3725735"/>
            <a:chOff x="5193500" y="2917625"/>
            <a:chExt cx="6832843" cy="372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217E63C-3D04-4AF4-BFAC-07CEA4F1E6CD}"/>
                </a:ext>
              </a:extLst>
            </p:cNvPr>
            <p:cNvGrpSpPr/>
            <p:nvPr/>
          </p:nvGrpSpPr>
          <p:grpSpPr>
            <a:xfrm>
              <a:off x="5193500" y="2917625"/>
              <a:ext cx="6832843" cy="3725735"/>
              <a:chOff x="5193500" y="2917625"/>
              <a:chExt cx="6832843" cy="372573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83545EF-2352-4DB3-96A7-A37D20645C3C}"/>
                  </a:ext>
                </a:extLst>
              </p:cNvPr>
              <p:cNvGrpSpPr/>
              <p:nvPr/>
            </p:nvGrpSpPr>
            <p:grpSpPr>
              <a:xfrm>
                <a:off x="5193500" y="2917625"/>
                <a:ext cx="6832843" cy="3725735"/>
                <a:chOff x="1568605" y="1393366"/>
                <a:chExt cx="8586439" cy="4408448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79222CF8-81FE-482B-844B-CEC06B85C323}"/>
                    </a:ext>
                  </a:extLst>
                </p:cNvPr>
                <p:cNvGrpSpPr/>
                <p:nvPr/>
              </p:nvGrpSpPr>
              <p:grpSpPr>
                <a:xfrm>
                  <a:off x="1568605" y="1393366"/>
                  <a:ext cx="8586439" cy="4408448"/>
                  <a:chOff x="1568605" y="1393366"/>
                  <a:chExt cx="8586439" cy="4408448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73AA096B-E091-460F-9201-6120FF52A8E5}"/>
                      </a:ext>
                    </a:extLst>
                  </p:cNvPr>
                  <p:cNvGrpSpPr/>
                  <p:nvPr/>
                </p:nvGrpSpPr>
                <p:grpSpPr>
                  <a:xfrm>
                    <a:off x="1568605" y="1393366"/>
                    <a:ext cx="8586439" cy="4408448"/>
                    <a:chOff x="3263590" y="962185"/>
                    <a:chExt cx="8586439" cy="4408448"/>
                  </a:xfrm>
                </p:grpSpPr>
                <p:pic>
                  <p:nvPicPr>
                    <p:cNvPr id="40" name="Picture 39">
                      <a:extLst>
                        <a:ext uri="{FF2B5EF4-FFF2-40B4-BE49-F238E27FC236}">
                          <a16:creationId xmlns:a16="http://schemas.microsoft.com/office/drawing/2014/main" id="{3EE45EFD-1B6A-4D20-A92C-1FFD758AF087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66" t="2916" b="19435"/>
                    <a:stretch/>
                  </p:blipFill>
                  <p:spPr bwMode="auto">
                    <a:xfrm>
                      <a:off x="3263590" y="962185"/>
                      <a:ext cx="8586439" cy="44084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1" name="Picture 40">
                      <a:extLst>
                        <a:ext uri="{FF2B5EF4-FFF2-40B4-BE49-F238E27FC236}">
                          <a16:creationId xmlns:a16="http://schemas.microsoft.com/office/drawing/2014/main" id="{0A3D8517-F0E3-40FD-9258-548FE859F7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4159" b="28660"/>
                    <a:stretch/>
                  </p:blipFill>
                  <p:spPr>
                    <a:xfrm>
                      <a:off x="3352538" y="1792153"/>
                      <a:ext cx="5560076" cy="274851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2" name="Diamond 41">
                      <a:extLst>
                        <a:ext uri="{FF2B5EF4-FFF2-40B4-BE49-F238E27FC236}">
                          <a16:creationId xmlns:a16="http://schemas.microsoft.com/office/drawing/2014/main" id="{C0F6E3AE-D801-47B8-BE3D-59544518464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043962" y="2604554"/>
                      <a:ext cx="73152" cy="73152"/>
                    </a:xfrm>
                    <a:prstGeom prst="diamond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E5985F22-31B5-46F8-B798-7F410FF3AB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0675" y="2453270"/>
                      <a:ext cx="908155" cy="173586"/>
                    </a:xfrm>
                    <a:prstGeom prst="line">
                      <a:avLst/>
                    </a:prstGeom>
                    <a:ln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9" name="Diamond 38">
                    <a:extLst>
                      <a:ext uri="{FF2B5EF4-FFF2-40B4-BE49-F238E27FC236}">
                        <a16:creationId xmlns:a16="http://schemas.microsoft.com/office/drawing/2014/main" id="{C75370E6-2AA4-486C-9676-B2F78C5F789A}"/>
                      </a:ext>
                    </a:extLst>
                  </p:cNvPr>
                  <p:cNvSpPr/>
                  <p:nvPr/>
                </p:nvSpPr>
                <p:spPr>
                  <a:xfrm>
                    <a:off x="4295748" y="2833599"/>
                    <a:ext cx="170725" cy="145041"/>
                  </a:xfrm>
                  <a:prstGeom prst="diamond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" name="Half Frame 36">
                  <a:extLst>
                    <a:ext uri="{FF2B5EF4-FFF2-40B4-BE49-F238E27FC236}">
                      <a16:creationId xmlns:a16="http://schemas.microsoft.com/office/drawing/2014/main" id="{6A7E9740-F54F-47E9-8896-F5398781F261}"/>
                    </a:ext>
                  </a:extLst>
                </p:cNvPr>
                <p:cNvSpPr/>
                <p:nvPr/>
              </p:nvSpPr>
              <p:spPr>
                <a:xfrm rot="2923192">
                  <a:off x="4324956" y="4503507"/>
                  <a:ext cx="145436" cy="97450"/>
                </a:xfrm>
                <a:prstGeom prst="halfFram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BE9ED69-96DA-433B-A8F8-FB7279EAF6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4928" b="25027"/>
              <a:stretch/>
            </p:blipFill>
            <p:spPr>
              <a:xfrm>
                <a:off x="5275050" y="3626494"/>
                <a:ext cx="4459580" cy="2537601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0B54A6E-8610-42B3-93EB-75796D4F706D}"/>
                  </a:ext>
                </a:extLst>
              </p:cNvPr>
              <p:cNvSpPr txBox="1"/>
              <p:nvPr/>
            </p:nvSpPr>
            <p:spPr>
              <a:xfrm>
                <a:off x="7957665" y="3326672"/>
                <a:ext cx="1442224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 Narrow" panose="020B0606020202030204" pitchFamily="34" charset="0"/>
                  </a:rPr>
                  <a:t>Chiricahua NM</a:t>
                </a:r>
              </a:p>
            </p:txBody>
          </p:sp>
          <p:sp>
            <p:nvSpPr>
              <p:cNvPr id="45" name="Diamond 44">
                <a:extLst>
                  <a:ext uri="{FF2B5EF4-FFF2-40B4-BE49-F238E27FC236}">
                    <a16:creationId xmlns:a16="http://schemas.microsoft.com/office/drawing/2014/main" id="{106D56D1-39C9-40B6-A96D-689E4BE56F72}"/>
                  </a:ext>
                </a:extLst>
              </p:cNvPr>
              <p:cNvSpPr/>
              <p:nvPr/>
            </p:nvSpPr>
            <p:spPr>
              <a:xfrm>
                <a:off x="7419648" y="4225842"/>
                <a:ext cx="64008" cy="82296"/>
              </a:xfrm>
              <a:prstGeom prst="diamond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Diamond 45">
                <a:extLst>
                  <a:ext uri="{FF2B5EF4-FFF2-40B4-BE49-F238E27FC236}">
                    <a16:creationId xmlns:a16="http://schemas.microsoft.com/office/drawing/2014/main" id="{20766D95-54D8-4C70-9A3A-58273CD58FF7}"/>
                  </a:ext>
                </a:extLst>
              </p:cNvPr>
              <p:cNvSpPr/>
              <p:nvPr/>
            </p:nvSpPr>
            <p:spPr>
              <a:xfrm>
                <a:off x="7424819" y="5221913"/>
                <a:ext cx="64008" cy="82296"/>
              </a:xfrm>
              <a:prstGeom prst="diamond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D94B1C5-7649-4A3D-A203-DFBD222E0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0047" y="4137376"/>
                <a:ext cx="795057" cy="222662"/>
              </a:xfrm>
              <a:prstGeom prst="line">
                <a:avLst/>
              </a:prstGeom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EFFE0D-9D0B-4ADF-BD77-33630629ABDD}"/>
                </a:ext>
              </a:extLst>
            </p:cNvPr>
            <p:cNvSpPr/>
            <p:nvPr/>
          </p:nvSpPr>
          <p:spPr>
            <a:xfrm>
              <a:off x="5327579" y="6328475"/>
              <a:ext cx="4174561" cy="211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BABBA80-B5A7-497D-99FC-C974B29E788D}"/>
              </a:ext>
            </a:extLst>
          </p:cNvPr>
          <p:cNvSpPr txBox="1"/>
          <p:nvPr/>
        </p:nvSpPr>
        <p:spPr>
          <a:xfrm>
            <a:off x="7478323" y="410225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8.9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564F50-AC2B-46A4-9E1A-0CDF457D0E63}"/>
              </a:ext>
            </a:extLst>
          </p:cNvPr>
          <p:cNvSpPr txBox="1"/>
          <p:nvPr/>
        </p:nvSpPr>
        <p:spPr>
          <a:xfrm>
            <a:off x="7478323" y="505307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3.6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6C54AF-2C0E-4525-97F7-F40F6C47ADAE}"/>
              </a:ext>
            </a:extLst>
          </p:cNvPr>
          <p:cNvSpPr txBox="1"/>
          <p:nvPr/>
        </p:nvSpPr>
        <p:spPr>
          <a:xfrm>
            <a:off x="532069" y="5044635"/>
            <a:ext cx="4752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Contributions from fires or international sources</a:t>
            </a:r>
          </a:p>
          <a:p>
            <a:r>
              <a:rPr lang="en-US" dirty="0"/>
              <a:t>complicate demonstration of progress from </a:t>
            </a:r>
          </a:p>
          <a:p>
            <a:r>
              <a:rPr lang="en-US" dirty="0"/>
              <a:t>reducing US anthropogenic emissions</a:t>
            </a:r>
          </a:p>
        </p:txBody>
      </p:sp>
    </p:spTree>
    <p:extLst>
      <p:ext uri="{BB962C8B-B14F-4D97-AF65-F5344CB8AC3E}">
        <p14:creationId xmlns:p14="http://schemas.microsoft.com/office/powerpoint/2010/main" val="31284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F9F7-53EF-44AD-8C8E-FC14BC17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559"/>
            <a:ext cx="10515600" cy="82296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WRAP Anthropogenic NOx Emissions RepBase2 to 2028OTBa2</a:t>
            </a:r>
            <a:br>
              <a:rPr lang="en-US" sz="3600" b="1" dirty="0"/>
            </a:br>
            <a:r>
              <a:rPr lang="en-US" sz="3100" b="1" dirty="0"/>
              <a:t>TSS Emissions Express Chart 1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2B5FE-6620-4DF4-8342-39D8641A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1293177"/>
            <a:ext cx="10629900" cy="52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0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785</Words>
  <Application>Microsoft Office PowerPoint</Application>
  <PresentationFormat>Widescreen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Verdana</vt:lpstr>
      <vt:lpstr>Wingdings</vt:lpstr>
      <vt:lpstr>Office Theme</vt:lpstr>
      <vt:lpstr>RTOWG Update to TSC/WG, 1/27/21</vt:lpstr>
      <vt:lpstr>PowerPoint Presentation</vt:lpstr>
      <vt:lpstr>PowerPoint Presentation</vt:lpstr>
      <vt:lpstr>PowerPoint Presentation</vt:lpstr>
      <vt:lpstr>TSC Update on Ramboll modeling results</vt:lpstr>
      <vt:lpstr>2028OTBa2 Projections delivery:  EPA default projection method</vt:lpstr>
      <vt:lpstr>2028OTBa2 Projections:  EPA default projection method</vt:lpstr>
      <vt:lpstr>PowerPoint Presentation</vt:lpstr>
      <vt:lpstr>WRAP Anthropogenic NOx Emissions RepBase2 to 2028OTBa2 TSS Emissions Express Chart 1</vt:lpstr>
      <vt:lpstr>PowerPoint Presentation</vt:lpstr>
      <vt:lpstr>PowerPoint Presentation</vt:lpstr>
      <vt:lpstr>2028OTBa2 Source Apportionment: rank source contributions</vt:lpstr>
      <vt:lpstr>PowerPoint Presentation</vt:lpstr>
    </vt:vector>
  </TitlesOfParts>
  <Company>Nevada Division of 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</dc:title>
  <dc:creator>Frank Forsgren</dc:creator>
  <cp:lastModifiedBy>Patricia Brewer</cp:lastModifiedBy>
  <cp:revision>114</cp:revision>
  <cp:lastPrinted>2019-01-16T15:47:08Z</cp:lastPrinted>
  <dcterms:created xsi:type="dcterms:W3CDTF">2018-06-28T00:25:46Z</dcterms:created>
  <dcterms:modified xsi:type="dcterms:W3CDTF">2021-01-27T19:01:12Z</dcterms:modified>
</cp:coreProperties>
</file>