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0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5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9848-BF84-4CCA-B350-41081BC8FE1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39E5-7BDB-4162-B9C2-5CA869F0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1D67-1C43-43A7-B18E-04EC548A712A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7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2A9F-4C38-41A7-815A-894BE11A5002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7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1012-33D6-4A7D-97D2-AD21D8126743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5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E2EF-0584-44BB-A8F5-546F99CB5FF1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0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C91E-DB12-4877-B9F0-21B5BC4FA9F3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2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8219-5236-46F8-8D18-8DD9EEA47345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6E7-F4E5-4202-852D-3EE0638DF13E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945-9EFD-461D-ACA8-0984AB382165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3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B1F1-9BAB-477E-A463-1D37A052C9EF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4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468-A70A-43C0-B658-84B53F733969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4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6CCF-1D69-4EF3-A523-3D816040F70D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6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76F7A-D6FF-4BCE-B002-AE391B80D091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3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127" y="1122363"/>
            <a:ext cx="10880437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Update on specifying boundary conditions for regional-scale air quality models </a:t>
            </a:r>
            <a:endParaRPr lang="en-US" dirty="0">
              <a:solidFill>
                <a:schemeClr val="tx1">
                  <a:lumMod val="9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8888" y="4336894"/>
            <a:ext cx="4690189" cy="215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800" i="1" dirty="0" smtClean="0"/>
              <a:t>Mike Barna, NPS-ARD</a:t>
            </a:r>
          </a:p>
          <a:p>
            <a:pPr lvl="1" algn="l"/>
            <a:r>
              <a:rPr lang="en-US" sz="2800" i="1" dirty="0" smtClean="0"/>
              <a:t>RTOWG call</a:t>
            </a:r>
          </a:p>
          <a:p>
            <a:pPr lvl="1" algn="l"/>
            <a:r>
              <a:rPr lang="en-US" sz="2800" i="1" dirty="0" smtClean="0"/>
              <a:t>9/10/19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987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noFill/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Bahnschrift SemiBold" panose="020B0502040204020203" pitchFamily="34" charset="0"/>
              </a:rPr>
              <a:t>Evolution of specifying boundary conditions</a:t>
            </a:r>
            <a:endParaRPr lang="en-US" sz="3600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5" y="1110730"/>
            <a:ext cx="11531139" cy="542307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ahnschrift SemiBold" panose="020B0502040204020203" pitchFamily="34" charset="0"/>
              </a:rPr>
              <a:t>Regional air quality models need to have concentrations specified at the model’s boundary</a:t>
            </a:r>
          </a:p>
          <a:p>
            <a:r>
              <a:rPr lang="en-US" dirty="0" smtClean="0">
                <a:latin typeface="Bahnschrift SemiBold" panose="020B0502040204020203" pitchFamily="34" charset="0"/>
              </a:rPr>
              <a:t>Initially </a:t>
            </a:r>
            <a:r>
              <a:rPr lang="en-US" dirty="0" smtClean="0">
                <a:latin typeface="Bahnschrift SemiBold" panose="020B0502040204020203" pitchFamily="34" charset="0"/>
              </a:rPr>
              <a:t>we used static BCs (ca. pre-2000)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Typically “clean” values for remote maritime or rural </a:t>
            </a:r>
            <a:r>
              <a:rPr lang="en-US" dirty="0" smtClean="0">
                <a:latin typeface="Bahnschrift SemiBold" panose="020B0502040204020203" pitchFamily="34" charset="0"/>
              </a:rPr>
              <a:t>environments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Small impact on results</a:t>
            </a:r>
            <a:endParaRPr lang="en-US" dirty="0" smtClean="0">
              <a:latin typeface="Bahnschrift SemiBold" panose="020B0502040204020203" pitchFamily="34" charset="0"/>
            </a:endParaRP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Did not change spatially or </a:t>
            </a:r>
            <a:r>
              <a:rPr lang="en-US" dirty="0" smtClean="0">
                <a:latin typeface="Bahnschrift SemiBold" panose="020B0502040204020203" pitchFamily="34" charset="0"/>
              </a:rPr>
              <a:t>temporally</a:t>
            </a:r>
            <a:endParaRPr lang="en-US" dirty="0" smtClean="0">
              <a:latin typeface="Bahnschrift SemiBold" panose="020B0502040204020203" pitchFamily="34" charset="0"/>
            </a:endParaRPr>
          </a:p>
          <a:p>
            <a:r>
              <a:rPr lang="en-US" dirty="0" smtClean="0">
                <a:latin typeface="Bahnschrift SemiBold" panose="020B0502040204020203" pitchFamily="34" charset="0"/>
              </a:rPr>
              <a:t>Global chemical models provided first dynamic BCs (ca. </a:t>
            </a:r>
            <a:r>
              <a:rPr lang="en-US" dirty="0" smtClean="0">
                <a:latin typeface="Bahnschrift SemiBold" panose="020B0502040204020203" pitchFamily="34" charset="0"/>
              </a:rPr>
              <a:t>2000 - now)</a:t>
            </a:r>
            <a:endParaRPr lang="en-US" dirty="0" smtClean="0">
              <a:latin typeface="Bahnschrift SemiBold" panose="020B0502040204020203" pitchFamily="34" charset="0"/>
            </a:endParaRP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GEOS-</a:t>
            </a:r>
            <a:r>
              <a:rPr lang="en-US" dirty="0" err="1" smtClean="0">
                <a:latin typeface="Bahnschrift SemiBold" panose="020B0502040204020203" pitchFamily="34" charset="0"/>
              </a:rPr>
              <a:t>Chem</a:t>
            </a:r>
            <a:r>
              <a:rPr lang="en-US" dirty="0" smtClean="0">
                <a:latin typeface="Bahnschrift SemiBold" panose="020B0502040204020203" pitchFamily="34" charset="0"/>
              </a:rPr>
              <a:t>, MOZART, GOCART, etc.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Coarse spatial resolution (2.5-10 </a:t>
            </a:r>
            <a:r>
              <a:rPr lang="en-US" dirty="0" err="1" smtClean="0">
                <a:latin typeface="Bahnschrift SemiBold" panose="020B0502040204020203" pitchFamily="34" charset="0"/>
              </a:rPr>
              <a:t>deg</a:t>
            </a:r>
            <a:r>
              <a:rPr lang="en-US" dirty="0" smtClean="0">
                <a:latin typeface="Bahnschrift SemiBold" panose="020B0502040204020203" pitchFamily="34" charset="0"/>
              </a:rPr>
              <a:t>)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Requires interpolation to harmonize global scale v. regional scale domains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Not all chemical species are represented </a:t>
            </a:r>
            <a:r>
              <a:rPr lang="en-US" dirty="0" smtClean="0">
                <a:latin typeface="Bahnschrift SemiBold" panose="020B0502040204020203" pitchFamily="34" charset="0"/>
              </a:rPr>
              <a:t>within </a:t>
            </a:r>
            <a:r>
              <a:rPr lang="en-US" dirty="0" smtClean="0">
                <a:latin typeface="Bahnschrift SemiBold" panose="020B0502040204020203" pitchFamily="34" charset="0"/>
              </a:rPr>
              <a:t>the global model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Significant uncertainty with international emission inventories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One-way nesting (no feedback between global and regional model)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noFill/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Bahnschrift SemiBold" panose="020B0502040204020203" pitchFamily="34" charset="0"/>
              </a:rPr>
              <a:t>Evolution of specifying boundary conditions (cont’d)</a:t>
            </a:r>
            <a:endParaRPr lang="en-US" sz="3600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5" y="1110730"/>
            <a:ext cx="11531139" cy="542307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ahnschrift SemiBold" panose="020B0502040204020203" pitchFamily="34" charset="0"/>
              </a:rPr>
              <a:t>Extension of air quality models from regional to hemispheric </a:t>
            </a:r>
            <a:r>
              <a:rPr lang="en-US" dirty="0" smtClean="0">
                <a:latin typeface="Bahnschrift SemiBold" panose="020B0502040204020203" pitchFamily="34" charset="0"/>
              </a:rPr>
              <a:t>scale </a:t>
            </a:r>
            <a:endParaRPr lang="en-US" dirty="0" smtClean="0">
              <a:latin typeface="Bahnschrift SemiBold" panose="020B0502040204020203" pitchFamily="34" charset="0"/>
            </a:endParaRP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H-CMAQ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Model is internally consistent</a:t>
            </a:r>
          </a:p>
          <a:p>
            <a:pPr lvl="2"/>
            <a:r>
              <a:rPr lang="en-US" dirty="0" smtClean="0">
                <a:latin typeface="Bahnschrift SemiBold" panose="020B0502040204020203" pitchFamily="34" charset="0"/>
              </a:rPr>
              <a:t>Same meteorology</a:t>
            </a:r>
          </a:p>
          <a:p>
            <a:pPr lvl="2"/>
            <a:r>
              <a:rPr lang="en-US" dirty="0" smtClean="0">
                <a:latin typeface="Bahnschrift SemiBold" panose="020B0502040204020203" pitchFamily="34" charset="0"/>
              </a:rPr>
              <a:t>No interpolation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S</a:t>
            </a:r>
            <a:r>
              <a:rPr lang="en-US" dirty="0" smtClean="0">
                <a:latin typeface="Bahnschrift SemiBold" panose="020B0502040204020203" pitchFamily="34" charset="0"/>
              </a:rPr>
              <a:t>ame chemical  species and mechanism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Still have problem with uncertain emission inventories, e.g., China, India</a:t>
            </a: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22" t="39383" r="40635" b="12081"/>
          <a:stretch/>
        </p:blipFill>
        <p:spPr>
          <a:xfrm>
            <a:off x="986971" y="3731532"/>
            <a:ext cx="2972560" cy="2989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188" y="3731532"/>
            <a:ext cx="5167724" cy="3030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2676" y="5421377"/>
            <a:ext cx="230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Mathur</a:t>
            </a:r>
            <a:r>
              <a:rPr lang="en-US" i="1" dirty="0" smtClean="0"/>
              <a:t> et al., 2017, </a:t>
            </a:r>
            <a:r>
              <a:rPr lang="en-US" i="1" dirty="0" err="1" smtClean="0"/>
              <a:t>Atmos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 err="1" smtClean="0"/>
              <a:t>Phys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86971" y="4250627"/>
            <a:ext cx="321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12km nested domain within 108km domain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9912" y="3968021"/>
            <a:ext cx="271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Saharan dust transport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noFill/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Bahnschrift SemiBold" panose="020B0502040204020203" pitchFamily="34" charset="0"/>
              </a:rPr>
              <a:t>Current challenges associated with BC’s</a:t>
            </a:r>
            <a:endParaRPr lang="en-US" sz="3600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5" y="1110730"/>
            <a:ext cx="11531139" cy="542307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ahnschrift SemiBold" panose="020B0502040204020203" pitchFamily="34" charset="0"/>
              </a:rPr>
              <a:t>Regional modelers often don’t know the lineage of what they’re getting in terms of inputs, configuration, or model version</a:t>
            </a:r>
          </a:p>
          <a:p>
            <a:r>
              <a:rPr lang="en-US" dirty="0" smtClean="0">
                <a:latin typeface="Bahnschrift SemiBold" panose="020B0502040204020203" pitchFamily="34" charset="0"/>
              </a:rPr>
              <a:t>The model performance evaluation may not be very rigorous, or available for review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Often too expensive for the regional modeler to perform MPE on global model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Weirdness in the global model manifests itself in the regional model</a:t>
            </a:r>
          </a:p>
          <a:p>
            <a:pPr lvl="2"/>
            <a:r>
              <a:rPr lang="en-US" dirty="0">
                <a:latin typeface="Bahnschrift SemiBold" panose="020B0502040204020203" pitchFamily="34" charset="0"/>
              </a:rPr>
              <a:t>F</a:t>
            </a:r>
            <a:r>
              <a:rPr lang="en-US" dirty="0" smtClean="0">
                <a:latin typeface="Bahnschrift SemiBold" panose="020B0502040204020203" pitchFamily="34" charset="0"/>
              </a:rPr>
              <a:t>orgetting to turn off volcanoes results in high S</a:t>
            </a:r>
          </a:p>
          <a:p>
            <a:pPr lvl="2"/>
            <a:r>
              <a:rPr lang="en-US" dirty="0" smtClean="0">
                <a:latin typeface="Bahnschrift SemiBold" panose="020B0502040204020203" pitchFamily="34" charset="0"/>
              </a:rPr>
              <a:t>Over-vigorous mixing of upper level O3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461" t="24074" r="35139" b="35185"/>
          <a:stretch/>
        </p:blipFill>
        <p:spPr>
          <a:xfrm>
            <a:off x="7292338" y="3737836"/>
            <a:ext cx="4880093" cy="26376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9435" y="4410891"/>
            <a:ext cx="6952903" cy="196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hnschrift SemiBold" panose="020B0502040204020203" pitchFamily="34" charset="0"/>
              </a:rPr>
              <a:t>Ideally, regional modelers would like global model results that have been thoroughly evaluated and vetted by the global modelers</a:t>
            </a: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5747" y="6488668"/>
            <a:ext cx="891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Ramboll</a:t>
            </a:r>
            <a:r>
              <a:rPr lang="en-US" i="1" dirty="0"/>
              <a:t>, 2019, RTOWG / IWDW-WAQS 2014v1 Shakeout Modeling Platform Results meeting</a:t>
            </a:r>
          </a:p>
        </p:txBody>
      </p:sp>
    </p:spTree>
    <p:extLst>
      <p:ext uri="{BB962C8B-B14F-4D97-AF65-F5344CB8AC3E}">
        <p14:creationId xmlns:p14="http://schemas.microsoft.com/office/powerpoint/2010/main" val="9537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noFill/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Bahnschrift SemiBold" panose="020B0502040204020203" pitchFamily="34" charset="0"/>
              </a:rPr>
              <a:t>The western US is particularly sensitive to BCs</a:t>
            </a:r>
            <a:endParaRPr lang="en-US" sz="3600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5" y="1110730"/>
            <a:ext cx="11531139" cy="542307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ahnschrift SemiBold" panose="020B0502040204020203" pitchFamily="34" charset="0"/>
              </a:rPr>
              <a:t>Pollutant concentration </a:t>
            </a:r>
            <a:r>
              <a:rPr lang="en-US" dirty="0" smtClean="0">
                <a:latin typeface="Bahnschrift SemiBold" panose="020B0502040204020203" pitchFamily="34" charset="0"/>
              </a:rPr>
              <a:t>is typically lower than eastern US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Fewer emission sources</a:t>
            </a:r>
          </a:p>
          <a:p>
            <a:r>
              <a:rPr lang="en-US" dirty="0" smtClean="0">
                <a:latin typeface="Bahnschrift SemiBold" panose="020B0502040204020203" pitchFamily="34" charset="0"/>
              </a:rPr>
              <a:t>Relative contribution from distant “background” sources is higher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Asia, Canada, Mexico</a:t>
            </a:r>
            <a:endParaRPr lang="en-US" dirty="0" smtClean="0">
              <a:latin typeface="Bahnschrift SemiBold" panose="020B0502040204020203" pitchFamily="34" charset="0"/>
            </a:endParaRPr>
          </a:p>
          <a:p>
            <a:pPr lvl="1"/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3" t="30199" r="77339" b="35185"/>
          <a:stretch/>
        </p:blipFill>
        <p:spPr>
          <a:xfrm>
            <a:off x="0" y="3073974"/>
            <a:ext cx="4075281" cy="3635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984" t="30212" r="32222" b="34656"/>
          <a:stretch/>
        </p:blipFill>
        <p:spPr>
          <a:xfrm>
            <a:off x="4167248" y="3483607"/>
            <a:ext cx="7950794" cy="2816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5747" y="6488668"/>
            <a:ext cx="891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Ramboll</a:t>
            </a:r>
            <a:r>
              <a:rPr lang="en-US" i="1" dirty="0"/>
              <a:t>, 2019, RTOWG / IWDW-WAQS 2014v1 Shakeout Modeling Platform Results meeting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7248" y="2495907"/>
            <a:ext cx="795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High ozone concentrations from GEOS-</a:t>
            </a:r>
            <a:r>
              <a:rPr lang="en-US" sz="2400" b="1" dirty="0" err="1" smtClean="0">
                <a:solidFill>
                  <a:srgbClr val="C00000"/>
                </a:solidFill>
              </a:rPr>
              <a:t>Chem</a:t>
            </a:r>
            <a:r>
              <a:rPr lang="en-US" sz="2400" b="1" dirty="0" smtClean="0">
                <a:solidFill>
                  <a:srgbClr val="C00000"/>
                </a:solidFill>
              </a:rPr>
              <a:t> BCs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3970" y="3023731"/>
            <a:ext cx="446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Ozone at western boundary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80730" y="2865279"/>
            <a:ext cx="4208016" cy="202639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5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444" t="26684" r="21667" b="12645"/>
          <a:stretch/>
        </p:blipFill>
        <p:spPr>
          <a:xfrm>
            <a:off x="4644571" y="1062845"/>
            <a:ext cx="7097486" cy="5518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noFill/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Bahnschrift SemiBold" panose="020B0502040204020203" pitchFamily="34" charset="0"/>
              </a:rPr>
              <a:t>Example:  Nitrogen deposition at Yellowstone</a:t>
            </a:r>
            <a:endParaRPr lang="en-US" sz="3600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110730"/>
            <a:ext cx="4775201" cy="542307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ahnschrift SemiBold" panose="020B0502040204020203" pitchFamily="34" charset="0"/>
              </a:rPr>
              <a:t>The Greater Yellowstone Area (GYA) ecosystem </a:t>
            </a:r>
            <a:r>
              <a:rPr lang="en-US" dirty="0" smtClean="0">
                <a:latin typeface="Bahnschrift SemiBold" panose="020B0502040204020203" pitchFamily="34" charset="0"/>
              </a:rPr>
              <a:t>is sensitive to additional nitrogen deposition</a:t>
            </a:r>
          </a:p>
          <a:p>
            <a:r>
              <a:rPr lang="en-US" dirty="0" err="1" smtClean="0">
                <a:latin typeface="Bahnschrift SemiBold" panose="020B0502040204020203" pitchFamily="34" charset="0"/>
              </a:rPr>
              <a:t>CAMx</a:t>
            </a:r>
            <a:r>
              <a:rPr lang="en-US" dirty="0" smtClean="0">
                <a:latin typeface="Bahnschrift SemiBold" panose="020B0502040204020203" pitchFamily="34" charset="0"/>
              </a:rPr>
              <a:t> PSAT was used to quantify source sectors and regions</a:t>
            </a:r>
            <a:endParaRPr lang="en-US" dirty="0" smtClean="0">
              <a:latin typeface="Bahnschrift SemiBold" panose="020B0502040204020203" pitchFamily="34" charset="0"/>
            </a:endParaRPr>
          </a:p>
          <a:p>
            <a:r>
              <a:rPr lang="en-US" dirty="0" smtClean="0">
                <a:latin typeface="Bahnschrift SemiBold" panose="020B0502040204020203" pitchFamily="34" charset="0"/>
              </a:rPr>
              <a:t>Nitrogen species from the </a:t>
            </a:r>
            <a:r>
              <a:rPr lang="en-US" dirty="0" smtClean="0">
                <a:latin typeface="Bahnschrift SemiBold" panose="020B0502040204020203" pitchFamily="34" charset="0"/>
              </a:rPr>
              <a:t>BCs </a:t>
            </a:r>
            <a:r>
              <a:rPr lang="en-US" dirty="0" smtClean="0">
                <a:latin typeface="Bahnschrift SemiBold" panose="020B0502040204020203" pitchFamily="34" charset="0"/>
              </a:rPr>
              <a:t>can </a:t>
            </a:r>
            <a:r>
              <a:rPr lang="en-US" dirty="0" smtClean="0">
                <a:latin typeface="Bahnschrift SemiBold" panose="020B0502040204020203" pitchFamily="34" charset="0"/>
              </a:rPr>
              <a:t>make a </a:t>
            </a:r>
            <a:r>
              <a:rPr lang="en-US" dirty="0" smtClean="0">
                <a:latin typeface="Bahnschrift SemiBold" panose="020B0502040204020203" pitchFamily="34" charset="0"/>
              </a:rPr>
              <a:t>large </a:t>
            </a:r>
            <a:r>
              <a:rPr lang="en-US" dirty="0" smtClean="0">
                <a:latin typeface="Bahnschrift SemiBold" panose="020B0502040204020203" pitchFamily="34" charset="0"/>
              </a:rPr>
              <a:t>contribution</a:t>
            </a:r>
          </a:p>
          <a:p>
            <a:pPr lvl="1"/>
            <a:r>
              <a:rPr lang="en-US" dirty="0" smtClean="0">
                <a:latin typeface="Bahnschrift SemiBold" panose="020B0502040204020203" pitchFamily="34" charset="0"/>
              </a:rPr>
              <a:t>Mostly NH4+ and NO3-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90629" y="1110730"/>
            <a:ext cx="928914" cy="54709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3624" y="5983240"/>
            <a:ext cx="213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Zhang et al., 2018, </a:t>
            </a:r>
            <a:r>
              <a:rPr lang="en-US" i="1" dirty="0" err="1" smtClean="0"/>
              <a:t>Atmos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 err="1" smtClean="0"/>
              <a:t>Phys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35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noFill/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Bahnschrift SemiBold" panose="020B0502040204020203" pitchFamily="34" charset="0"/>
              </a:rPr>
              <a:t>Example:  Nitrogen deposition at </a:t>
            </a:r>
            <a:r>
              <a:rPr lang="en-US" sz="3600" dirty="0" smtClean="0">
                <a:latin typeface="Bahnschrift SemiBold" panose="020B0502040204020203" pitchFamily="34" charset="0"/>
              </a:rPr>
              <a:t>Yellowstone (cont’d)</a:t>
            </a:r>
            <a:endParaRPr lang="en-US" sz="3600" dirty="0">
              <a:latin typeface="Bahnschrift SemiBold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72" t="38960" r="19365" b="7708"/>
          <a:stretch/>
        </p:blipFill>
        <p:spPr>
          <a:xfrm>
            <a:off x="1977042" y="1235074"/>
            <a:ext cx="8606971" cy="5486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610" y="5148739"/>
            <a:ext cx="213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Zhang et al., 2018, </a:t>
            </a:r>
            <a:r>
              <a:rPr lang="en-US" i="1" dirty="0" err="1" smtClean="0"/>
              <a:t>Atmos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 err="1" smtClean="0"/>
              <a:t>Phys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92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443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Bahnschrift SemiBold</vt:lpstr>
      <vt:lpstr>Bahnschrift SemiBold Condensed</vt:lpstr>
      <vt:lpstr>Calibri</vt:lpstr>
      <vt:lpstr>Calibri Light</vt:lpstr>
      <vt:lpstr>Office Theme</vt:lpstr>
      <vt:lpstr>Update on specifying boundary conditions for regional-scale air quality models </vt:lpstr>
      <vt:lpstr>Evolution of specifying boundary conditions</vt:lpstr>
      <vt:lpstr>Evolution of specifying boundary conditions (cont’d)</vt:lpstr>
      <vt:lpstr>Current challenges associated with BC’s</vt:lpstr>
      <vt:lpstr>The western US is particularly sensitive to BCs</vt:lpstr>
      <vt:lpstr>Example:  Nitrogen deposition at Yellowstone</vt:lpstr>
      <vt:lpstr>Example:  Nitrogen deposition at Yellowstone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2018-2019 WRAP Workplan Progress: Regional Technical operations Workgroup</dc:title>
  <dc:creator>Michael Barna</dc:creator>
  <cp:lastModifiedBy>Barna, Michael</cp:lastModifiedBy>
  <cp:revision>87</cp:revision>
  <dcterms:created xsi:type="dcterms:W3CDTF">2018-11-30T16:45:34Z</dcterms:created>
  <dcterms:modified xsi:type="dcterms:W3CDTF">2019-09-10T17:17:05Z</dcterms:modified>
</cp:coreProperties>
</file>