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9"/>
  </p:notesMasterIdLst>
  <p:sldIdLst>
    <p:sldId id="335" r:id="rId5"/>
    <p:sldId id="320" r:id="rId6"/>
    <p:sldId id="322" r:id="rId7"/>
    <p:sldId id="273" r:id="rId8"/>
    <p:sldId id="261" r:id="rId9"/>
    <p:sldId id="258" r:id="rId10"/>
    <p:sldId id="287" r:id="rId11"/>
    <p:sldId id="257" r:id="rId12"/>
    <p:sldId id="279" r:id="rId13"/>
    <p:sldId id="351" r:id="rId14"/>
    <p:sldId id="354" r:id="rId15"/>
    <p:sldId id="355" r:id="rId16"/>
    <p:sldId id="325" r:id="rId17"/>
    <p:sldId id="332" r:id="rId18"/>
    <p:sldId id="326" r:id="rId19"/>
    <p:sldId id="333" r:id="rId20"/>
    <p:sldId id="349" r:id="rId21"/>
    <p:sldId id="300" r:id="rId22"/>
    <p:sldId id="292" r:id="rId23"/>
    <p:sldId id="350" r:id="rId24"/>
    <p:sldId id="291" r:id="rId25"/>
    <p:sldId id="293" r:id="rId26"/>
    <p:sldId id="297" r:id="rId27"/>
    <p:sldId id="295" r:id="rId28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rbanski, Shawn P -FS" initials="USP-" lastIdx="1" clrIdx="0">
    <p:extLst>
      <p:ext uri="{19B8F6BF-5375-455C-9EA6-DF929625EA0E}">
        <p15:presenceInfo xmlns:p15="http://schemas.microsoft.com/office/powerpoint/2012/main" userId="S-1-5-21-2443529608-3098792306-3041422421-2624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FFD4"/>
    <a:srgbClr val="FF0000"/>
    <a:srgbClr val="FFFF00"/>
    <a:srgbClr val="006400"/>
    <a:srgbClr val="004D40"/>
    <a:srgbClr val="FFC107"/>
    <a:srgbClr val="1E88E5"/>
    <a:srgbClr val="D81B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8" autoAdjust="0"/>
    <p:restoredTop sz="94660"/>
  </p:normalViewPr>
  <p:slideViewPr>
    <p:cSldViewPr snapToGrid="0">
      <p:cViewPr varScale="1">
        <p:scale>
          <a:sx n="59" d="100"/>
          <a:sy n="59" d="100"/>
        </p:scale>
        <p:origin x="8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A0CE6D79-72C7-40C9-BD4E-06CC312DA3B6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2DDC155F-479B-49EB-92EA-FA1B198857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6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WHY SMOKE RESEARCH IS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155F-479B-49EB-92EA-FA1B198857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COMPOSITION</a:t>
            </a:r>
            <a:r>
              <a:rPr lang="en-US" baseline="0" dirty="0"/>
              <a:t> -&gt; EMISSIONS -&gt; TRANSPORT -&gt; IMPACTS (TIE’EM ALL TOGETHER).  Image SEA from High Country News (hcn.org, https://www.hcn.org/issues/50.17/latest-wildfire-smoke-deaths-could-double-by-centurys-end original source Bruce Sounder/Flickr CC). </a:t>
            </a:r>
            <a:r>
              <a:rPr lang="en-US" baseline="0" dirty="0" err="1"/>
              <a:t>Seely</a:t>
            </a:r>
            <a:r>
              <a:rPr lang="en-US" baseline="0" dirty="0"/>
              <a:t> Lake Aug 22, 2017 (MT DEQ)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155F-479B-49EB-92EA-FA1B198857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83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 WHAT SMOKE RESEARCH IS AT THE FIRE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155F-479B-49EB-92EA-FA1B1988577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65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SMOKE</a:t>
            </a:r>
            <a:r>
              <a:rPr lang="en-US" baseline="0" dirty="0"/>
              <a:t> COMPOSITION: WHAT’S IN SMOKE &amp; HOW/WHY COMPOSITION VARIES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155F-479B-49EB-92EA-FA1B198857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32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slide illustrates the different combustion processes. Describe the difference between pre-ignition, flaming, and smoldering processes.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AEE05-EFC7-4A71-A94E-09204FFDD0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6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C155F-479B-49EB-92EA-FA1B198857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0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0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7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64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33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30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117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20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7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57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36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53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45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31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90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623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29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31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11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63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76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04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3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22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49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97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039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41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36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24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916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062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259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76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959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85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475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10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664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66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5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3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6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2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5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A870C-1061-453E-B878-F6C60F0B1BBE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82616-5FE1-4568-AA81-2A9991208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9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8138-909E-461C-9F5E-940532EB0F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9C9EC-A060-4040-BA8D-AFE91B5ECC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9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278ED-3E83-4ADB-9736-2EA823D5C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BD19B-82C4-4D31-9AC8-A4BCF54A3C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6399C-8A48-4B53-AC9C-54F2C4AA384C}" type="datetimeFigureOut">
              <a:rPr lang="en-US" smtClean="0"/>
              <a:t>2/28/2022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F7F3D-E624-4062-A897-F4EBEB8787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3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23.jp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image" Target="../media/image26.png"/><Relationship Id="rId15" Type="http://schemas.openxmlformats.org/officeDocument/2006/relationships/image" Target="../media/image24.png"/><Relationship Id="rId10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0CD231-0DDC-460B-A061-E49EF70343C7}"/>
              </a:ext>
            </a:extLst>
          </p:cNvPr>
          <p:cNvSpPr/>
          <p:nvPr/>
        </p:nvSpPr>
        <p:spPr>
          <a:xfrm>
            <a:off x="2370586" y="2698584"/>
            <a:ext cx="80555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Western States Air Resources Council  Western Regional Air Partnership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 and Smoke Workgroup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28, 2022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3E2C7F-FCB9-466E-95BC-0100290031AE}"/>
              </a:ext>
            </a:extLst>
          </p:cNvPr>
          <p:cNvSpPr/>
          <p:nvPr/>
        </p:nvSpPr>
        <p:spPr>
          <a:xfrm>
            <a:off x="315687" y="660406"/>
            <a:ext cx="59871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Wildland Fire Emission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Factor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3A024-627B-42BB-A274-62764CD3AFBC}"/>
              </a:ext>
            </a:extLst>
          </p:cNvPr>
          <p:cNvSpPr txBox="1"/>
          <p:nvPr/>
        </p:nvSpPr>
        <p:spPr>
          <a:xfrm>
            <a:off x="1451324" y="5229205"/>
            <a:ext cx="98940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Shawn Urbanski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USDA Forest Service, Rocky Mountain Research Station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Missoula Fire Science Laboratory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A2D3C-E5E3-46DD-8CBA-BA0BCBAE5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791" y="172683"/>
            <a:ext cx="3072650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4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097" y="866609"/>
            <a:ext cx="9713493" cy="64008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Measurement of Emission Factors - Carbon Mass Balance Method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92048" y="1512387"/>
            <a:ext cx="3343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All the volatilized carbon species are measured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87284" y="2375325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Emissions are well mixed </a:t>
            </a:r>
          </a:p>
        </p:txBody>
      </p:sp>
      <p:cxnSp>
        <p:nvCxnSpPr>
          <p:cNvPr id="10" name="Curved Connector 9"/>
          <p:cNvCxnSpPr/>
          <p:nvPr/>
        </p:nvCxnSpPr>
        <p:spPr>
          <a:xfrm rot="16200000" flipV="1">
            <a:off x="4008545" y="3117727"/>
            <a:ext cx="571498" cy="1273388"/>
          </a:xfrm>
          <a:prstGeom prst="curvedConnector2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97761" y="2905603"/>
            <a:ext cx="1441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 mixed</a:t>
            </a:r>
          </a:p>
          <a:p>
            <a:r>
              <a:rPr lang="en-US" dirty="0"/>
              <a:t>smoke plume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FB6147-DD7D-47FD-A0D4-9AA3567A767D}"/>
              </a:ext>
            </a:extLst>
          </p:cNvPr>
          <p:cNvGrpSpPr/>
          <p:nvPr/>
        </p:nvGrpSpPr>
        <p:grpSpPr>
          <a:xfrm>
            <a:off x="3200400" y="3276600"/>
            <a:ext cx="3571256" cy="3352800"/>
            <a:chOff x="1676400" y="3276600"/>
            <a:chExt cx="3571256" cy="3352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6400" y="3581400"/>
              <a:ext cx="3048000" cy="3048000"/>
            </a:xfrm>
            <a:prstGeom prst="rect">
              <a:avLst/>
            </a:prstGeom>
          </p:spPr>
        </p:pic>
        <p:sp>
          <p:nvSpPr>
            <p:cNvPr id="8" name="Cube 7"/>
            <p:cNvSpPr/>
            <p:nvPr/>
          </p:nvSpPr>
          <p:spPr>
            <a:xfrm>
              <a:off x="3124200" y="4087518"/>
              <a:ext cx="457200" cy="457200"/>
            </a:xfrm>
            <a:prstGeom prst="cub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/>
            <p:cNvSpPr/>
            <p:nvPr/>
          </p:nvSpPr>
          <p:spPr>
            <a:xfrm>
              <a:off x="1676400" y="3276600"/>
              <a:ext cx="457200" cy="457200"/>
            </a:xfrm>
            <a:prstGeom prst="cub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rved Up Arrow 17"/>
            <p:cNvSpPr/>
            <p:nvPr/>
          </p:nvSpPr>
          <p:spPr>
            <a:xfrm>
              <a:off x="1828800" y="5825836"/>
              <a:ext cx="1371600" cy="574964"/>
            </a:xfrm>
            <a:prstGeom prst="curvedUp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Curved Up Arrow 22"/>
            <p:cNvSpPr/>
            <p:nvPr/>
          </p:nvSpPr>
          <p:spPr>
            <a:xfrm>
              <a:off x="3876056" y="5733951"/>
              <a:ext cx="1371600" cy="574964"/>
            </a:xfrm>
            <a:prstGeom prst="curvedUpArrow">
              <a:avLst/>
            </a:prstGeom>
            <a:solidFill>
              <a:schemeClr val="accent5">
                <a:lumMod val="60000"/>
                <a:lumOff val="40000"/>
              </a:schemeClr>
            </a:solidFill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560166" y="5144686"/>
            <a:ext cx="1291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background</a:t>
            </a:r>
          </a:p>
          <a:p>
            <a:pPr algn="ctr"/>
            <a:r>
              <a:rPr lang="en-US" dirty="0"/>
              <a:t> air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12970" y="5105401"/>
            <a:ext cx="1344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background </a:t>
            </a:r>
          </a:p>
          <a:p>
            <a:pPr algn="ctr"/>
            <a:r>
              <a:rPr lang="en-US" dirty="0"/>
              <a:t>air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752601" y="4724400"/>
            <a:ext cx="870527" cy="2033804"/>
            <a:chOff x="1131634" y="4572000"/>
            <a:chExt cx="870527" cy="20338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1131634" y="4572000"/>
                  <a:ext cx="870527" cy="3536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𝐶𝑂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𝑏𝑘𝑔𝑑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634" y="4572000"/>
                  <a:ext cx="870527" cy="35368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131634" y="4992285"/>
                  <a:ext cx="870527" cy="3536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𝐶𝑂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𝑏𝑘𝑔𝑑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634" y="4992285"/>
                  <a:ext cx="870527" cy="3536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/>
                <p:cNvSpPr/>
                <p:nvPr/>
              </p:nvSpPr>
              <p:spPr>
                <a:xfrm>
                  <a:off x="1131634" y="6251283"/>
                  <a:ext cx="870527" cy="35452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𝑃𝑀</m:t>
                            </m:r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2.5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𝑏𝑘𝑔𝑑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634" y="6251283"/>
                  <a:ext cx="870527" cy="3545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1131634" y="5412570"/>
                  <a:ext cx="870527" cy="3536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𝐶𝐻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4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𝑏𝑘𝑔𝑑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634" y="5412570"/>
                  <a:ext cx="870527" cy="3536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1131634" y="5832792"/>
                  <a:ext cx="870527" cy="3536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𝑉𝑂𝐶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𝑏𝑘𝑔𝑑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1634" y="5832792"/>
                  <a:ext cx="870527" cy="3536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Left Brace 25"/>
          <p:cNvSpPr/>
          <p:nvPr/>
        </p:nvSpPr>
        <p:spPr>
          <a:xfrm flipH="1">
            <a:off x="2394528" y="2658330"/>
            <a:ext cx="653473" cy="1685071"/>
          </a:xfrm>
          <a:prstGeom prst="leftBrac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783177" y="2789975"/>
            <a:ext cx="152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smoke sample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44074" y="2495746"/>
            <a:ext cx="870527" cy="1999948"/>
            <a:chOff x="5432408" y="2514600"/>
            <a:chExt cx="870527" cy="19999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/>
                <p:cNvSpPr/>
                <p:nvPr/>
              </p:nvSpPr>
              <p:spPr>
                <a:xfrm>
                  <a:off x="5432408" y="2514600"/>
                  <a:ext cx="870527" cy="318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𝐶𝑂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𝑠𝑚𝑜𝑘𝑒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9" name="Rectangle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2408" y="2514600"/>
                  <a:ext cx="870527" cy="318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5432408" y="2934885"/>
                  <a:ext cx="870527" cy="318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𝐶𝑂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𝑠𝑚𝑜𝑘𝑒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2408" y="2934885"/>
                  <a:ext cx="870527" cy="31899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5432408" y="4193883"/>
                  <a:ext cx="870527" cy="320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𝑃𝑀</m:t>
                            </m:r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2.5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𝑠𝑚𝑜𝑘𝑒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2408" y="4193883"/>
                  <a:ext cx="870527" cy="320665"/>
                </a:xfrm>
                <a:prstGeom prst="rect">
                  <a:avLst/>
                </a:prstGeom>
                <a:blipFill>
                  <a:blip r:embed="rId11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5432408" y="3355170"/>
                  <a:ext cx="870527" cy="318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</a:rPr>
                              <m:t>𝐶𝐻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4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𝑠𝑚𝑜𝑘𝑒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2408" y="3355170"/>
                  <a:ext cx="870527" cy="31899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5432408" y="3775392"/>
                  <a:ext cx="870527" cy="318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  <a:sym typeface="Symbol"/>
                              </a:rPr>
                              <m:t>𝑉𝑂𝐶</m:t>
                            </m:r>
                          </m:sub>
                          <m:sup>
                            <m:r>
                              <a:rPr lang="en-US" sz="1400" i="1">
                                <a:latin typeface="Cambria Math"/>
                              </a:rPr>
                              <m:t> </m:t>
                            </m:r>
                            <m:r>
                              <a:rPr lang="en-US" sz="1400" i="1">
                                <a:latin typeface="Cambria Math"/>
                              </a:rPr>
                              <m:t>𝑠𝑚𝑜𝑘𝑒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2408" y="3775392"/>
                  <a:ext cx="870527" cy="318998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Left Brace 43"/>
          <p:cNvSpPr/>
          <p:nvPr/>
        </p:nvSpPr>
        <p:spPr>
          <a:xfrm flipH="1">
            <a:off x="2546927" y="4724400"/>
            <a:ext cx="653473" cy="1959204"/>
          </a:xfrm>
          <a:prstGeom prst="leftBrace">
            <a:avLst/>
          </a:prstGeom>
          <a:ln w="254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677296" y="3523630"/>
                <a:ext cx="4035720" cy="4698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  <a:sym typeface="Symbol"/>
                            </a:rPr>
                            <m:t>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 </m:t>
                          </m:r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𝑒𝑚𝑖𝑡𝑡𝑒𝑑</m:t>
                          </m:r>
                        </m:sup>
                      </m:sSubSup>
                      <m:r>
                        <a:rPr lang="en-US" sz="2000" i="1">
                          <a:latin typeface="Cambria Math"/>
                          <a:ea typeface="Calibri"/>
                          <a:cs typeface="Times New Roman"/>
                        </a:rPr>
                        <m:t>= ∆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  <a:sym typeface="Symbol"/>
                            </a:rPr>
                            <m:t>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𝑖</m:t>
                          </m:r>
                        </m:sub>
                      </m:sSub>
                      <m:r>
                        <a:rPr lang="en-US" sz="2000" i="1">
                          <a:latin typeface="Cambria Math"/>
                          <a:ea typeface="Calibri"/>
                          <a:cs typeface="Times New Roman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  <a:sym typeface="Symbol"/>
                            </a:rPr>
                            <m:t>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 </m:t>
                          </m:r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𝑠𝑚𝑜𝑘𝑒</m:t>
                          </m:r>
                        </m:sup>
                      </m:sSubSup>
                      <m:r>
                        <a:rPr lang="en-US" sz="2000" i="1">
                          <a:latin typeface="Cambria Math"/>
                          <a:ea typeface="Calibri"/>
                          <a:cs typeface="Times New Roman"/>
                        </a:rPr>
                        <m:t>−</m:t>
                      </m:r>
                      <m:sSubSup>
                        <m:sSub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  <a:sym typeface="Symbol"/>
                            </a:rPr>
                            <m:t>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𝑖</m:t>
                          </m:r>
                        </m:sub>
                        <m:sup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 </m:t>
                          </m:r>
                          <m:r>
                            <a:rPr lang="en-US" sz="2000" i="1">
                              <a:latin typeface="Cambria Math"/>
                              <a:ea typeface="Calibri"/>
                              <a:cs typeface="Times New Roman"/>
                            </a:rPr>
                            <m:t>𝑏𝑘𝑔𝑑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7296" y="3523630"/>
                <a:ext cx="4035720" cy="469872"/>
              </a:xfrm>
              <a:prstGeom prst="rect">
                <a:avLst/>
              </a:prstGeom>
              <a:blipFill>
                <a:blip r:embed="rId14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7169228" y="2985120"/>
            <a:ext cx="358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Emission of species </a:t>
            </a:r>
            <a:r>
              <a:rPr lang="en-US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is:</a:t>
            </a:r>
          </a:p>
        </p:txBody>
      </p:sp>
      <p:pic>
        <p:nvPicPr>
          <p:cNvPr id="34" name="Picture 15">
            <a:extLst>
              <a:ext uri="{FF2B5EF4-FFF2-40B4-BE49-F238E27FC236}">
                <a16:creationId xmlns:a16="http://schemas.microsoft.com/office/drawing/2014/main" id="{5CEF7ED0-154C-4DBA-B6BA-73B929031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85073" y="4838372"/>
            <a:ext cx="4320000" cy="660000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13F4F6-2AAC-4270-97CD-95C0156417B6}"/>
              </a:ext>
            </a:extLst>
          </p:cNvPr>
          <p:cNvSpPr txBox="1"/>
          <p:nvPr/>
        </p:nvSpPr>
        <p:spPr>
          <a:xfrm>
            <a:off x="8448056" y="5726995"/>
            <a:ext cx="2277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Sum of volatilized carbon</a:t>
            </a:r>
          </a:p>
          <a:p>
            <a:r>
              <a:rPr lang="en-US" sz="1600" dirty="0"/>
              <a:t>Fuel carbon fraction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1FE880-B64C-4E7F-B68B-A3AB8A292560}"/>
              </a:ext>
            </a:extLst>
          </p:cNvPr>
          <p:cNvSpPr/>
          <p:nvPr/>
        </p:nvSpPr>
        <p:spPr>
          <a:xfrm>
            <a:off x="0" y="10620"/>
            <a:ext cx="12192000" cy="731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6C4022-7FD3-4674-9446-E55E6D379698}"/>
              </a:ext>
            </a:extLst>
          </p:cNvPr>
          <p:cNvSpPr txBox="1"/>
          <p:nvPr/>
        </p:nvSpPr>
        <p:spPr>
          <a:xfrm>
            <a:off x="1219972" y="83993"/>
            <a:ext cx="10479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Smoke Composition – Measuring Emission Factors (EF)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FF8991-D8B5-4E1B-A3EC-24D2B527EAB7}"/>
              </a:ext>
            </a:extLst>
          </p:cNvPr>
          <p:cNvCxnSpPr>
            <a:cxnSpLocks/>
          </p:cNvCxnSpPr>
          <p:nvPr/>
        </p:nvCxnSpPr>
        <p:spPr>
          <a:xfrm>
            <a:off x="8305800" y="4040171"/>
            <a:ext cx="3156857" cy="75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6A2ACF-B4F8-4A10-AE7B-C32E7128BF97}"/>
              </a:ext>
            </a:extLst>
          </p:cNvPr>
          <p:cNvGrpSpPr/>
          <p:nvPr/>
        </p:nvGrpSpPr>
        <p:grpSpPr>
          <a:xfrm>
            <a:off x="3018133" y="1610143"/>
            <a:ext cx="3639025" cy="2011680"/>
            <a:chOff x="3212970" y="1404257"/>
            <a:chExt cx="3639025" cy="165077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D8CAEC-4DE1-4F41-8175-BB4B07F66046}"/>
                </a:ext>
              </a:extLst>
            </p:cNvPr>
            <p:cNvSpPr/>
            <p:nvPr/>
          </p:nvSpPr>
          <p:spPr>
            <a:xfrm>
              <a:off x="3212970" y="1404257"/>
              <a:ext cx="3639025" cy="15117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666485-32BF-43D8-B63E-CDDC667CFBC8}"/>
                </a:ext>
              </a:extLst>
            </p:cNvPr>
            <p:cNvSpPr txBox="1"/>
            <p:nvPr/>
          </p:nvSpPr>
          <p:spPr>
            <a:xfrm>
              <a:off x="3386038" y="1498425"/>
              <a:ext cx="3296685" cy="15566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Smoke includes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100’s of VOC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Nitrogen compounds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PM diverse in size &amp; composition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B093CC4-A794-4796-BDDD-2A5FD09889F4}"/>
              </a:ext>
            </a:extLst>
          </p:cNvPr>
          <p:cNvGrpSpPr/>
          <p:nvPr/>
        </p:nvGrpSpPr>
        <p:grpSpPr>
          <a:xfrm>
            <a:off x="7720038" y="1610231"/>
            <a:ext cx="3639025" cy="2011680"/>
            <a:chOff x="3212970" y="1404257"/>
            <a:chExt cx="3639025" cy="1650771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4D65C4-2608-47F4-A371-43A4C9DF280E}"/>
                </a:ext>
              </a:extLst>
            </p:cNvPr>
            <p:cNvSpPr/>
            <p:nvPr/>
          </p:nvSpPr>
          <p:spPr>
            <a:xfrm>
              <a:off x="3212970" y="1404257"/>
              <a:ext cx="3639025" cy="15117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5916AFE-8983-4810-8BEF-2A38FC69D2AB}"/>
                </a:ext>
              </a:extLst>
            </p:cNvPr>
            <p:cNvSpPr txBox="1"/>
            <p:nvPr/>
          </p:nvSpPr>
          <p:spPr>
            <a:xfrm>
              <a:off x="3386038" y="1498425"/>
              <a:ext cx="3296685" cy="155660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Relative abundances vary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Fuel properties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Fire behavior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Environmental conditions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86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6465155-ABDE-4F97-B250-6534C30970C8}"/>
              </a:ext>
            </a:extLst>
          </p:cNvPr>
          <p:cNvSpPr/>
          <p:nvPr/>
        </p:nvSpPr>
        <p:spPr>
          <a:xfrm>
            <a:off x="0" y="345"/>
            <a:ext cx="12192000" cy="64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57BFAE-F7F6-49ED-9FA8-57D90B4AC269}"/>
              </a:ext>
            </a:extLst>
          </p:cNvPr>
          <p:cNvSpPr txBox="1"/>
          <p:nvPr/>
        </p:nvSpPr>
        <p:spPr>
          <a:xfrm>
            <a:off x="7341026" y="868108"/>
            <a:ext cx="2007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B8CF0B77-BDEA-4A83-9025-B876A6C99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26" y="1295800"/>
            <a:ext cx="2046422" cy="13642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9BBD41E-8388-4689-994C-E438B2133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20" y="1068163"/>
            <a:ext cx="6842134" cy="812057"/>
          </a:xfrm>
          <a:prstGeom prst="rect">
            <a:avLst/>
          </a:prstGeom>
        </p:spPr>
      </p:pic>
      <p:sp>
        <p:nvSpPr>
          <p:cNvPr id="51" name="Right Arrow 24">
            <a:extLst>
              <a:ext uri="{FF2B5EF4-FFF2-40B4-BE49-F238E27FC236}">
                <a16:creationId xmlns:a16="http://schemas.microsoft.com/office/drawing/2014/main" id="{664BF51C-4305-4F33-B16A-695D53EB6C64}"/>
              </a:ext>
            </a:extLst>
          </p:cNvPr>
          <p:cNvSpPr/>
          <p:nvPr/>
        </p:nvSpPr>
        <p:spPr>
          <a:xfrm rot="5400000">
            <a:off x="1449014" y="1853996"/>
            <a:ext cx="54864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25885A9-9531-4752-9673-D010F1DC51E2}"/>
              </a:ext>
            </a:extLst>
          </p:cNvPr>
          <p:cNvGrpSpPr>
            <a:grpSpLocks noChangeAspect="1"/>
          </p:cNvGrpSpPr>
          <p:nvPr/>
        </p:nvGrpSpPr>
        <p:grpSpPr>
          <a:xfrm>
            <a:off x="2380713" y="4741786"/>
            <a:ext cx="1965866" cy="1959120"/>
            <a:chOff x="5595004" y="3003890"/>
            <a:chExt cx="2312784" cy="2304847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349EA57-08D3-477B-B8CD-0D572DA98F32}"/>
                </a:ext>
              </a:extLst>
            </p:cNvPr>
            <p:cNvGrpSpPr/>
            <p:nvPr/>
          </p:nvGrpSpPr>
          <p:grpSpPr>
            <a:xfrm>
              <a:off x="5595004" y="3004451"/>
              <a:ext cx="2304288" cy="2304286"/>
              <a:chOff x="5583281" y="3004451"/>
              <a:chExt cx="2304288" cy="2304286"/>
            </a:xfrm>
          </p:grpSpPr>
          <p:sp>
            <p:nvSpPr>
              <p:cNvPr id="59" name="Cloud 58">
                <a:extLst>
                  <a:ext uri="{FF2B5EF4-FFF2-40B4-BE49-F238E27FC236}">
                    <a16:creationId xmlns:a16="http://schemas.microsoft.com/office/drawing/2014/main" id="{79E28622-EF2A-49EA-B679-BA8138CFF1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162454" y="3859488"/>
                <a:ext cx="1005840" cy="668903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 w="25400" cap="flat" cmpd="sng" algn="ctr">
                <a:solidFill>
                  <a:schemeClr val="bg2">
                    <a:lumMod val="5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57273790-7A61-4997-8140-4114FBB3269A}"/>
                  </a:ext>
                </a:extLst>
              </p:cNvPr>
              <p:cNvSpPr/>
              <p:nvPr/>
            </p:nvSpPr>
            <p:spPr>
              <a:xfrm>
                <a:off x="5583281" y="3004451"/>
                <a:ext cx="2304288" cy="2304286"/>
              </a:xfrm>
              <a:prstGeom prst="cub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B120304-D6EA-4E56-9210-D65B7B6BF046}"/>
                </a:ext>
              </a:extLst>
            </p:cNvPr>
            <p:cNvGrpSpPr/>
            <p:nvPr/>
          </p:nvGrpSpPr>
          <p:grpSpPr>
            <a:xfrm>
              <a:off x="5598105" y="3003890"/>
              <a:ext cx="2309683" cy="2304847"/>
              <a:chOff x="5586382" y="3003890"/>
              <a:chExt cx="2309683" cy="2304847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1D2CA508-99D1-4591-B86C-D27B1968617A}"/>
                  </a:ext>
                </a:extLst>
              </p:cNvPr>
              <p:cNvCxnSpPr/>
              <p:nvPr/>
            </p:nvCxnSpPr>
            <p:spPr>
              <a:xfrm>
                <a:off x="6166703" y="3003890"/>
                <a:ext cx="0" cy="1740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E6C265B5-CAE6-4DBA-97BE-8AF483863F57}"/>
                  </a:ext>
                </a:extLst>
              </p:cNvPr>
              <p:cNvCxnSpPr/>
              <p:nvPr/>
            </p:nvCxnSpPr>
            <p:spPr>
              <a:xfrm flipV="1">
                <a:off x="5586382" y="4744770"/>
                <a:ext cx="576072" cy="56396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BF82D896-6D55-46D4-9388-BF1F5EAF6BED}"/>
                  </a:ext>
                </a:extLst>
              </p:cNvPr>
              <p:cNvCxnSpPr/>
              <p:nvPr/>
            </p:nvCxnSpPr>
            <p:spPr>
              <a:xfrm flipH="1">
                <a:off x="6167849" y="4729579"/>
                <a:ext cx="1728216" cy="151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BFA8E9E1-BF26-4C7E-B46B-950EFA089CFA}"/>
              </a:ext>
            </a:extLst>
          </p:cNvPr>
          <p:cNvSpPr txBox="1"/>
          <p:nvPr/>
        </p:nvSpPr>
        <p:spPr>
          <a:xfrm>
            <a:off x="4408211" y="4737894"/>
            <a:ext cx="204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ATMOSPHERIC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FC7C818-D9DC-49D4-ACAB-367DBB742AC1}"/>
              </a:ext>
            </a:extLst>
          </p:cNvPr>
          <p:cNvSpPr txBox="1"/>
          <p:nvPr/>
        </p:nvSpPr>
        <p:spPr>
          <a:xfrm>
            <a:off x="109648" y="5282113"/>
            <a:ext cx="121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Plume Rise</a:t>
            </a:r>
          </a:p>
          <a:p>
            <a:pPr algn="ctr"/>
            <a:r>
              <a:rPr lang="en-US" dirty="0">
                <a:sym typeface="Symbol" panose="05050102010706020507" pitchFamily="18" charset="2"/>
              </a:rPr>
              <a:t>H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B53D8C-04BC-45D3-A6C4-816A47812F15}"/>
              </a:ext>
            </a:extLst>
          </p:cNvPr>
          <p:cNvGrpSpPr/>
          <p:nvPr/>
        </p:nvGrpSpPr>
        <p:grpSpPr>
          <a:xfrm>
            <a:off x="200536" y="2405352"/>
            <a:ext cx="3974937" cy="2188654"/>
            <a:chOff x="119865" y="2035639"/>
            <a:chExt cx="3974937" cy="218865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ECA5B98-3969-423A-AA0C-FC4C91811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865" y="2035639"/>
              <a:ext cx="3974937" cy="218865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3BACAEC-80C4-488F-8775-1195B2F38896}"/>
                </a:ext>
              </a:extLst>
            </p:cNvPr>
            <p:cNvGrpSpPr/>
            <p:nvPr/>
          </p:nvGrpSpPr>
          <p:grpSpPr>
            <a:xfrm>
              <a:off x="3455334" y="2480263"/>
              <a:ext cx="271758" cy="1157426"/>
              <a:chOff x="3432950" y="3213183"/>
              <a:chExt cx="271758" cy="1157426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1225393-80E9-4450-A1D3-7AB9CA5526BE}"/>
                  </a:ext>
                </a:extLst>
              </p:cNvPr>
              <p:cNvCxnSpPr/>
              <p:nvPr/>
            </p:nvCxnSpPr>
            <p:spPr>
              <a:xfrm>
                <a:off x="3570813" y="3222864"/>
                <a:ext cx="0" cy="112853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D16AA626-51AD-445F-9B62-F25934D6D0F2}"/>
                  </a:ext>
                </a:extLst>
              </p:cNvPr>
              <p:cNvCxnSpPr/>
              <p:nvPr/>
            </p:nvCxnSpPr>
            <p:spPr>
              <a:xfrm>
                <a:off x="3435595" y="4370609"/>
                <a:ext cx="26911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91330537-D261-4270-96C1-8C9EEB7B1A0F}"/>
                  </a:ext>
                </a:extLst>
              </p:cNvPr>
              <p:cNvCxnSpPr/>
              <p:nvPr/>
            </p:nvCxnSpPr>
            <p:spPr>
              <a:xfrm>
                <a:off x="3432950" y="3213183"/>
                <a:ext cx="271758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35F787E-2CD5-4D6F-9248-23D5EF0F3D7D}"/>
                </a:ext>
              </a:extLst>
            </p:cNvPr>
            <p:cNvSpPr txBox="1"/>
            <p:nvPr/>
          </p:nvSpPr>
          <p:spPr>
            <a:xfrm>
              <a:off x="3623259" y="2789232"/>
              <a:ext cx="446204" cy="350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sym typeface="Symbol"/>
                </a:rPr>
                <a:t>H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06F227-9F41-4801-9128-67A54F05E3A2}"/>
              </a:ext>
            </a:extLst>
          </p:cNvPr>
          <p:cNvSpPr txBox="1"/>
          <p:nvPr/>
        </p:nvSpPr>
        <p:spPr>
          <a:xfrm>
            <a:off x="4821080" y="5554658"/>
            <a:ext cx="1223413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Chemistry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Removal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7CF726-2AC5-4427-92C2-B1897B66625C}"/>
              </a:ext>
            </a:extLst>
          </p:cNvPr>
          <p:cNvGrpSpPr/>
          <p:nvPr/>
        </p:nvGrpSpPr>
        <p:grpSpPr>
          <a:xfrm>
            <a:off x="6984197" y="3345381"/>
            <a:ext cx="2778797" cy="1848223"/>
            <a:chOff x="8999434" y="2225073"/>
            <a:chExt cx="2778797" cy="1848223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9F62051-6BA1-4EDC-8BA6-F76DA8300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99434" y="2225073"/>
              <a:ext cx="2778797" cy="1848223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1229A93-A597-47E7-BDB4-19FF181A0F9B}"/>
                </a:ext>
              </a:extLst>
            </p:cNvPr>
            <p:cNvSpPr/>
            <p:nvPr/>
          </p:nvSpPr>
          <p:spPr>
            <a:xfrm>
              <a:off x="9993813" y="3795357"/>
              <a:ext cx="16898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Bruce Sounder/Flickr CC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55CA75-B6CB-4EDC-8E54-3678CC2F7071}"/>
              </a:ext>
            </a:extLst>
          </p:cNvPr>
          <p:cNvSpPr txBox="1"/>
          <p:nvPr/>
        </p:nvSpPr>
        <p:spPr>
          <a:xfrm>
            <a:off x="222149" y="42304"/>
            <a:ext cx="11613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Emission Factors: Just one piece needed for smoke impacts  </a:t>
            </a:r>
          </a:p>
        </p:txBody>
      </p:sp>
      <p:sp>
        <p:nvSpPr>
          <p:cNvPr id="7" name="Arrow: Bent-Up 6">
            <a:extLst>
              <a:ext uri="{FF2B5EF4-FFF2-40B4-BE49-F238E27FC236}">
                <a16:creationId xmlns:a16="http://schemas.microsoft.com/office/drawing/2014/main" id="{B01609BD-C590-4CF5-B7F5-8DD7FAA9AC5A}"/>
              </a:ext>
            </a:extLst>
          </p:cNvPr>
          <p:cNvSpPr/>
          <p:nvPr/>
        </p:nvSpPr>
        <p:spPr>
          <a:xfrm rot="5400000">
            <a:off x="1070859" y="5193798"/>
            <a:ext cx="1645920" cy="822960"/>
          </a:xfrm>
          <a:prstGeom prst="bentUpArrow">
            <a:avLst>
              <a:gd name="adj1" fmla="val 25000"/>
              <a:gd name="adj2" fmla="val 2443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B55E47D-4600-4248-A320-E9675157247B}"/>
              </a:ext>
            </a:extLst>
          </p:cNvPr>
          <p:cNvSpPr txBox="1"/>
          <p:nvPr/>
        </p:nvSpPr>
        <p:spPr>
          <a:xfrm>
            <a:off x="9007768" y="2762578"/>
            <a:ext cx="1321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</p:txBody>
      </p:sp>
      <p:pic>
        <p:nvPicPr>
          <p:cNvPr id="68" name="Picture 67" descr="A picture containing text&#10;&#10;Description automatically generated">
            <a:extLst>
              <a:ext uri="{FF2B5EF4-FFF2-40B4-BE49-F238E27FC236}">
                <a16:creationId xmlns:a16="http://schemas.microsoft.com/office/drawing/2014/main" id="{22ABE8BC-C4A6-4832-ABA1-BC56B9F75C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455" y="5570913"/>
            <a:ext cx="965985" cy="933398"/>
          </a:xfrm>
          <a:prstGeom prst="rect">
            <a:avLst/>
          </a:prstGeom>
          <a:solidFill>
            <a:srgbClr val="7FFFD4"/>
          </a:solidFill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687F954-8FEA-4D9F-B5D9-C94B1913D4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5564" y="5040347"/>
            <a:ext cx="1395723" cy="1420873"/>
          </a:xfrm>
          <a:prstGeom prst="rect">
            <a:avLst/>
          </a:prstGeom>
        </p:spPr>
      </p:pic>
      <p:sp>
        <p:nvSpPr>
          <p:cNvPr id="9" name="Arrow: Bent 8">
            <a:extLst>
              <a:ext uri="{FF2B5EF4-FFF2-40B4-BE49-F238E27FC236}">
                <a16:creationId xmlns:a16="http://schemas.microsoft.com/office/drawing/2014/main" id="{A4C98DBB-8D5D-46E9-9BBE-4F6BBACE7EA8}"/>
              </a:ext>
            </a:extLst>
          </p:cNvPr>
          <p:cNvSpPr/>
          <p:nvPr/>
        </p:nvSpPr>
        <p:spPr>
          <a:xfrm>
            <a:off x="5333254" y="3655226"/>
            <a:ext cx="1387525" cy="93878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DBE6D59-6936-42C1-88C8-39EDB4C0DA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530" y="3305283"/>
            <a:ext cx="1629040" cy="14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28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2C01F-34D7-474D-8CF5-49C5CB6998CA}"/>
              </a:ext>
            </a:extLst>
          </p:cNvPr>
          <p:cNvSpPr txBox="1"/>
          <p:nvPr/>
        </p:nvSpPr>
        <p:spPr>
          <a:xfrm>
            <a:off x="240423" y="155608"/>
            <a:ext cx="2913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THANK YOU 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5FBB1C-6E68-49AA-876D-22362EDCA294}"/>
              </a:ext>
            </a:extLst>
          </p:cNvPr>
          <p:cNvSpPr txBox="1"/>
          <p:nvPr/>
        </p:nvSpPr>
        <p:spPr>
          <a:xfrm>
            <a:off x="1813343" y="931810"/>
            <a:ext cx="78352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Invitation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Tour of Missoula Fire Sciences Laboratory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September 8,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0911D-6AB8-47B6-B86F-B38911B5E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791" y="155608"/>
            <a:ext cx="3072650" cy="975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F83A0-308E-4165-B68F-7DBCEDFC2F8D}"/>
              </a:ext>
            </a:extLst>
          </p:cNvPr>
          <p:cNvSpPr txBox="1"/>
          <p:nvPr/>
        </p:nvSpPr>
        <p:spPr>
          <a:xfrm>
            <a:off x="9186499" y="5985854"/>
            <a:ext cx="2597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QUESTIONS? </a:t>
            </a:r>
          </a:p>
        </p:txBody>
      </p:sp>
      <p:pic>
        <p:nvPicPr>
          <p:cNvPr id="7" name="Picture 6" descr="A picture containing sky, outdoor, equipment&#10;&#10;Description automatically generated">
            <a:extLst>
              <a:ext uri="{FF2B5EF4-FFF2-40B4-BE49-F238E27FC236}">
                <a16:creationId xmlns:a16="http://schemas.microsoft.com/office/drawing/2014/main" id="{117CB659-8EF2-4638-BF3B-1A02C37D1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02" y="2884323"/>
            <a:ext cx="3474720" cy="2316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29C0CA-A524-46B5-BE9E-191178405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423" y="2571439"/>
            <a:ext cx="2468880" cy="4153530"/>
          </a:xfrm>
          <a:prstGeom prst="rect">
            <a:avLst/>
          </a:prstGeom>
        </p:spPr>
      </p:pic>
      <p:pic>
        <p:nvPicPr>
          <p:cNvPr id="10" name="Picture 9" descr="A truck parked next to a large silo&#10;&#10;Description automatically generated with low confidence">
            <a:extLst>
              <a:ext uri="{FF2B5EF4-FFF2-40B4-BE49-F238E27FC236}">
                <a16:creationId xmlns:a16="http://schemas.microsoft.com/office/drawing/2014/main" id="{B4A38EBE-C4F8-42D3-A13A-923962A33C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10318" r="7460" b="19048"/>
          <a:stretch/>
        </p:blipFill>
        <p:spPr>
          <a:xfrm>
            <a:off x="8406497" y="2165900"/>
            <a:ext cx="3284394" cy="35817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3C71D74-B6A0-4474-A9C9-6C2A45499E0B}"/>
              </a:ext>
            </a:extLst>
          </p:cNvPr>
          <p:cNvSpPr txBox="1"/>
          <p:nvPr/>
        </p:nvSpPr>
        <p:spPr>
          <a:xfrm>
            <a:off x="2853243" y="5408805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USFS – EPA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Smoke Monitor Evaluation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FF776-9620-4906-9265-EF9B6E7DE0D4}"/>
              </a:ext>
            </a:extLst>
          </p:cNvPr>
          <p:cNvSpPr txBox="1"/>
          <p:nvPr/>
        </p:nvSpPr>
        <p:spPr>
          <a:xfrm>
            <a:off x="186242" y="3032649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Combustion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53DEB6-85B7-4F66-95E6-4911027FF2C8}"/>
              </a:ext>
            </a:extLst>
          </p:cNvPr>
          <p:cNvSpPr txBox="1"/>
          <p:nvPr/>
        </p:nvSpPr>
        <p:spPr>
          <a:xfrm>
            <a:off x="10318091" y="2165900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Combustion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</a:p>
        </p:txBody>
      </p:sp>
      <p:pic>
        <p:nvPicPr>
          <p:cNvPr id="17" name="Picture 16" descr="A picture containing floor, indoor, red&#10;&#10;Description automatically generated">
            <a:extLst>
              <a:ext uri="{FF2B5EF4-FFF2-40B4-BE49-F238E27FC236}">
                <a16:creationId xmlns:a16="http://schemas.microsoft.com/office/drawing/2014/main" id="{A9E326C5-C27E-447C-9A7D-F2E667AFDD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94" y="4920333"/>
            <a:ext cx="2743200" cy="18269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2CABF9-EB44-4B7F-A335-69F760058CF2}"/>
              </a:ext>
            </a:extLst>
          </p:cNvPr>
          <p:cNvSpPr txBox="1"/>
          <p:nvPr/>
        </p:nvSpPr>
        <p:spPr>
          <a:xfrm>
            <a:off x="6707193" y="4474738"/>
            <a:ext cx="146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Wind Tunnel</a:t>
            </a:r>
          </a:p>
        </p:txBody>
      </p:sp>
    </p:spTree>
    <p:extLst>
      <p:ext uri="{BB962C8B-B14F-4D97-AF65-F5344CB8AC3E}">
        <p14:creationId xmlns:p14="http://schemas.microsoft.com/office/powerpoint/2010/main" val="4203175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A59895-969B-47D1-A539-3C08B4B9D5CF}"/>
              </a:ext>
            </a:extLst>
          </p:cNvPr>
          <p:cNvSpPr/>
          <p:nvPr/>
        </p:nvSpPr>
        <p:spPr>
          <a:xfrm>
            <a:off x="0" y="346"/>
            <a:ext cx="12192000" cy="731520"/>
          </a:xfrm>
          <a:prstGeom prst="rect">
            <a:avLst/>
          </a:prstGeom>
          <a:solidFill>
            <a:srgbClr val="D81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4603"/>
            <a:ext cx="7886700" cy="7207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Factors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1248803" y="999137"/>
            <a:ext cx="88139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Smoke production models assume fixed flaming-to-smoldering ratios for litter fuels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4383" y="2136178"/>
            <a:ext cx="7334059" cy="947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Hypotheses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Smoldering and EFPM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increase with: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Increasing conifer litter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bulk density (BD)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44383" y="3449228"/>
            <a:ext cx="8422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Burn Ponderosa Pine needle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fuelbeds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laboratory and measure emissions for varied bulk density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44383" y="5015425"/>
            <a:ext cx="8179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modified combustion efficiency (MCE) to quantify smoldering combustion and EFPM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5E7FD-4B09-4F1A-976E-CB40D129E392}"/>
              </a:ext>
            </a:extLst>
          </p:cNvPr>
          <p:cNvSpPr txBox="1"/>
          <p:nvPr/>
        </p:nvSpPr>
        <p:spPr>
          <a:xfrm>
            <a:off x="906295" y="6145541"/>
            <a:ext cx="896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FOFEM and CONSUME: Models for planning prescribed burns and managing smoke impacts </a:t>
            </a:r>
          </a:p>
        </p:txBody>
      </p:sp>
    </p:spTree>
    <p:extLst>
      <p:ext uri="{BB962C8B-B14F-4D97-AF65-F5344CB8AC3E}">
        <p14:creationId xmlns:p14="http://schemas.microsoft.com/office/powerpoint/2010/main" val="343772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14AD1D8-A12D-4F3F-A7DF-EE5C66466D05}"/>
              </a:ext>
            </a:extLst>
          </p:cNvPr>
          <p:cNvSpPr/>
          <p:nvPr/>
        </p:nvSpPr>
        <p:spPr>
          <a:xfrm>
            <a:off x="0" y="346"/>
            <a:ext cx="12192000" cy="731520"/>
          </a:xfrm>
          <a:prstGeom prst="rect">
            <a:avLst/>
          </a:prstGeom>
          <a:solidFill>
            <a:srgbClr val="D81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5027" y="4055"/>
            <a:ext cx="7886700" cy="7207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Factors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1384" y="827519"/>
            <a:ext cx="8813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Smoke production models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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assume fixed flaming-to-smoldering ratios for litter fuels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27814" y="1994539"/>
            <a:ext cx="9509946" cy="8047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Hypotheses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Smoldering and EFPM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increase with conifer litter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bulk density (BD)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327814" y="2606482"/>
            <a:ext cx="95099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Burn Ponderosa Pine needle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fuelbeds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laboratory and measure emissions for varied bulk density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C5E7FD-4B09-4F1A-976E-CB40D129E392}"/>
              </a:ext>
            </a:extLst>
          </p:cNvPr>
          <p:cNvSpPr txBox="1"/>
          <p:nvPr/>
        </p:nvSpPr>
        <p:spPr>
          <a:xfrm>
            <a:off x="1078435" y="6381873"/>
            <a:ext cx="897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aseline="30000" dirty="0">
                <a:sym typeface="Symbol" panose="05050102010706020507" pitchFamily="18" charset="2"/>
              </a:rPr>
              <a:t></a:t>
            </a:r>
            <a:r>
              <a:rPr lang="en-US" dirty="0"/>
              <a:t>FOFEM and CONSUME: Models for planning prescribed burns and managing smoke impacts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DE60A1-6C95-4220-B4EB-3B2DFBFCEC43}"/>
              </a:ext>
            </a:extLst>
          </p:cNvPr>
          <p:cNvSpPr/>
          <p:nvPr/>
        </p:nvSpPr>
        <p:spPr>
          <a:xfrm>
            <a:off x="1053813" y="3954197"/>
            <a:ext cx="30807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Bulk density – 4 groups: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Very low, 13 kg 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Low, 25 kg 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Moderate, 51 kg 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High, 76 kg 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0146B4A-EE9D-430C-A12D-0FFC3C8F3BE5}"/>
              </a:ext>
            </a:extLst>
          </p:cNvPr>
          <p:cNvGrpSpPr/>
          <p:nvPr/>
        </p:nvGrpSpPr>
        <p:grpSpPr>
          <a:xfrm>
            <a:off x="4616106" y="3890360"/>
            <a:ext cx="5943600" cy="2324804"/>
            <a:chOff x="1403795" y="4417452"/>
            <a:chExt cx="5943600" cy="232480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A535FED-D1B3-4C38-A1CF-214C5163133C}"/>
                </a:ext>
              </a:extLst>
            </p:cNvPr>
            <p:cNvSpPr/>
            <p:nvPr/>
          </p:nvSpPr>
          <p:spPr>
            <a:xfrm>
              <a:off x="1403795" y="4739420"/>
              <a:ext cx="5943600" cy="457200"/>
            </a:xfrm>
            <a:prstGeom prst="rect">
              <a:avLst/>
            </a:prstGeom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385191-018B-4B78-ADA7-E851C9D13801}"/>
                </a:ext>
              </a:extLst>
            </p:cNvPr>
            <p:cNvSpPr txBox="1"/>
            <p:nvPr/>
          </p:nvSpPr>
          <p:spPr>
            <a:xfrm>
              <a:off x="1916706" y="5250730"/>
              <a:ext cx="461665" cy="1169551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/>
                <a:t>Fir / Spruce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6C126C-B13C-44FF-B8EA-63D8901AC7CB}"/>
                </a:ext>
              </a:extLst>
            </p:cNvPr>
            <p:cNvSpPr txBox="1"/>
            <p:nvPr/>
          </p:nvSpPr>
          <p:spPr>
            <a:xfrm>
              <a:off x="1954353" y="44174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54EF1C-9069-4926-9D2C-4C7A1D0E6382}"/>
                </a:ext>
              </a:extLst>
            </p:cNvPr>
            <p:cNvSpPr txBox="1"/>
            <p:nvPr/>
          </p:nvSpPr>
          <p:spPr>
            <a:xfrm>
              <a:off x="6266670" y="444106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210B4C-6228-437C-94D0-AA04F1A44602}"/>
                </a:ext>
              </a:extLst>
            </p:cNvPr>
            <p:cNvSpPr txBox="1"/>
            <p:nvPr/>
          </p:nvSpPr>
          <p:spPr>
            <a:xfrm>
              <a:off x="6254781" y="5320428"/>
              <a:ext cx="461665" cy="1280159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/>
                <a:t>Loblolly Pine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DAAD3F-01A3-421C-BB7A-2706F89520A1}"/>
                </a:ext>
              </a:extLst>
            </p:cNvPr>
            <p:cNvSpPr txBox="1"/>
            <p:nvPr/>
          </p:nvSpPr>
          <p:spPr>
            <a:xfrm>
              <a:off x="5904900" y="5248129"/>
              <a:ext cx="461665" cy="1494127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/>
                <a:t>Jack / Red Pine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D95543-546E-4C4F-9472-D9F87CFF884E}"/>
                </a:ext>
              </a:extLst>
            </p:cNvPr>
            <p:cNvSpPr txBox="1"/>
            <p:nvPr/>
          </p:nvSpPr>
          <p:spPr>
            <a:xfrm>
              <a:off x="4913217" y="5194716"/>
              <a:ext cx="461665" cy="1547540"/>
            </a:xfrm>
            <a:prstGeom prst="rect">
              <a:avLst/>
            </a:prstGeom>
            <a:noFill/>
          </p:spPr>
          <p:txBody>
            <a:bodyPr vert="vert270" wrap="none" rtlCol="0">
              <a:spAutoFit/>
            </a:bodyPr>
            <a:lstStyle/>
            <a:p>
              <a:r>
                <a:rPr lang="en-US" dirty="0"/>
                <a:t>Ponderosa Pine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3DBA8A0-8167-46BA-895B-3B9E4B08247A}"/>
                </a:ext>
              </a:extLst>
            </p:cNvPr>
            <p:cNvSpPr txBox="1"/>
            <p:nvPr/>
          </p:nvSpPr>
          <p:spPr>
            <a:xfrm>
              <a:off x="4862859" y="4428183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50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0AD3E6B-DDD4-45D4-A73E-28634AA8D649}"/>
              </a:ext>
            </a:extLst>
          </p:cNvPr>
          <p:cNvSpPr txBox="1"/>
          <p:nvPr/>
        </p:nvSpPr>
        <p:spPr>
          <a:xfrm>
            <a:off x="5789908" y="3556077"/>
            <a:ext cx="237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Bulk density, BD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A4CB38-EEC0-4B29-B7F6-EAC6588ECBB5}"/>
              </a:ext>
            </a:extLst>
          </p:cNvPr>
          <p:cNvSpPr txBox="1"/>
          <p:nvPr/>
        </p:nvSpPr>
        <p:spPr>
          <a:xfrm>
            <a:off x="8115159" y="3542383"/>
            <a:ext cx="888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(kg 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904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F41DD7-C1BE-412D-9404-6E9ED9BAC2BC}"/>
              </a:ext>
            </a:extLst>
          </p:cNvPr>
          <p:cNvSpPr/>
          <p:nvPr/>
        </p:nvSpPr>
        <p:spPr>
          <a:xfrm>
            <a:off x="0" y="346"/>
            <a:ext cx="12192000" cy="731520"/>
          </a:xfrm>
          <a:prstGeom prst="rect">
            <a:avLst/>
          </a:prstGeom>
          <a:solidFill>
            <a:srgbClr val="D81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84235" y="947688"/>
            <a:ext cx="8647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Burn Ponderosa Pine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fuelbeds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(fixed dimensions)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emissions: MCE and EF for CO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CO, PM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8805" y="2968033"/>
            <a:ext cx="2454056" cy="22278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159" y="3396608"/>
            <a:ext cx="2736122" cy="3292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0175" y="2710442"/>
            <a:ext cx="2646601" cy="27692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92200" y="5621556"/>
            <a:ext cx="2646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Cavity ring-down spectroscopy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PM</a:t>
            </a:r>
            <a:r>
              <a:rPr lang="en-US" sz="2000" baseline="-25000" dirty="0"/>
              <a:t>2.5</a:t>
            </a:r>
            <a:r>
              <a:rPr lang="en-US" sz="2000" dirty="0"/>
              <a:t> filter samples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4072" y="5441250"/>
            <a:ext cx="2408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Fuelbed</a:t>
            </a:r>
            <a:endParaRPr lang="en-US" sz="2400" dirty="0"/>
          </a:p>
          <a:p>
            <a:pPr algn="ctr"/>
            <a:r>
              <a:rPr lang="en-US" sz="2400" dirty="0"/>
              <a:t>12 in x 12 in x 1 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9360" y="2487333"/>
            <a:ext cx="2946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Missoula Combustion </a:t>
            </a:r>
          </a:p>
          <a:p>
            <a:pPr algn="ctr"/>
            <a:r>
              <a:rPr lang="en-US" sz="2400" dirty="0"/>
              <a:t>Facility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0D491ED-8D54-46F5-8799-0CED720FE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24603"/>
            <a:ext cx="7886700" cy="7207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Factors</a:t>
            </a:r>
          </a:p>
        </p:txBody>
      </p:sp>
    </p:spTree>
    <p:extLst>
      <p:ext uri="{BB962C8B-B14F-4D97-AF65-F5344CB8AC3E}">
        <p14:creationId xmlns:p14="http://schemas.microsoft.com/office/powerpoint/2010/main" val="277740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1726CAA-7655-4491-877D-FB7CC86063D0}"/>
              </a:ext>
            </a:extLst>
          </p:cNvPr>
          <p:cNvSpPr/>
          <p:nvPr/>
        </p:nvSpPr>
        <p:spPr>
          <a:xfrm>
            <a:off x="0" y="346"/>
            <a:ext cx="12192000" cy="731520"/>
          </a:xfrm>
          <a:prstGeom prst="rect">
            <a:avLst/>
          </a:prstGeom>
          <a:solidFill>
            <a:srgbClr val="D81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820" y="1890645"/>
            <a:ext cx="3293069" cy="720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EFPM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increases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fuelbed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litter bulk density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71" y="2611369"/>
            <a:ext cx="2996566" cy="2996566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CA0806-961B-4247-87E6-BF75EFA2E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4329"/>
            <a:ext cx="7886700" cy="72072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Factors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38E39199-74E8-4B17-9B4B-E8702436315F}"/>
              </a:ext>
            </a:extLst>
          </p:cNvPr>
          <p:cNvSpPr txBox="1">
            <a:spLocks/>
          </p:cNvSpPr>
          <p:nvPr/>
        </p:nvSpPr>
        <p:spPr>
          <a:xfrm>
            <a:off x="5240224" y="4450611"/>
            <a:ext cx="3158836" cy="1646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emissions likely underestimated for prescribed fires with  significant needle litter component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25362C-7E69-4C6F-8E10-3C3A87DCA6D8}"/>
              </a:ext>
            </a:extLst>
          </p:cNvPr>
          <p:cNvSpPr txBox="1"/>
          <p:nvPr/>
        </p:nvSpPr>
        <p:spPr>
          <a:xfrm>
            <a:off x="5158277" y="2308942"/>
            <a:ext cx="3158836" cy="11047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Current smoke management tools predict less pollutant emissions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DC2A26-16D8-4027-9AAF-CFFAF0391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251" y="1952668"/>
            <a:ext cx="3819353" cy="4064312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D1545268-71C6-46B7-BDDA-E0A34D33B610}"/>
              </a:ext>
            </a:extLst>
          </p:cNvPr>
          <p:cNvSpPr/>
          <p:nvPr/>
        </p:nvSpPr>
        <p:spPr>
          <a:xfrm>
            <a:off x="3726637" y="3413729"/>
            <a:ext cx="1376375" cy="832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39357C-1EC5-4D0C-B884-79ADFDFC8A96}"/>
              </a:ext>
            </a:extLst>
          </p:cNvPr>
          <p:cNvSpPr txBox="1"/>
          <p:nvPr/>
        </p:nvSpPr>
        <p:spPr>
          <a:xfrm>
            <a:off x="1536498" y="995465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AA7EEE-BC3F-4EEF-B976-A9AF499698E4}"/>
              </a:ext>
            </a:extLst>
          </p:cNvPr>
          <p:cNvSpPr txBox="1"/>
          <p:nvPr/>
        </p:nvSpPr>
        <p:spPr>
          <a:xfrm>
            <a:off x="7275000" y="976289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D8C11A-63C6-454E-96BD-B779ACF6078E}"/>
              </a:ext>
            </a:extLst>
          </p:cNvPr>
          <p:cNvSpPr/>
          <p:nvPr/>
        </p:nvSpPr>
        <p:spPr>
          <a:xfrm>
            <a:off x="10455410" y="2566394"/>
            <a:ext cx="1595459" cy="150552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573C190-6A21-4E6E-863A-6615ABFB9CD9}"/>
              </a:ext>
            </a:extLst>
          </p:cNvPr>
          <p:cNvCxnSpPr>
            <a:cxnSpLocks/>
          </p:cNvCxnSpPr>
          <p:nvPr/>
        </p:nvCxnSpPr>
        <p:spPr>
          <a:xfrm flipV="1">
            <a:off x="7993123" y="3674494"/>
            <a:ext cx="2462287" cy="132094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525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EADC69-4FAD-4CC6-9532-9B8041376BD4}"/>
              </a:ext>
            </a:extLst>
          </p:cNvPr>
          <p:cNvSpPr/>
          <p:nvPr/>
        </p:nvSpPr>
        <p:spPr>
          <a:xfrm>
            <a:off x="-21772" y="-21644"/>
            <a:ext cx="12192000" cy="731520"/>
          </a:xfrm>
          <a:prstGeom prst="rect">
            <a:avLst/>
          </a:prstGeom>
          <a:solidFill>
            <a:srgbClr val="1E8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643" y="33992"/>
            <a:ext cx="10515600" cy="67588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Classification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6892" y="1520292"/>
            <a:ext cx="4286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Assign fuel class to map pixels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1820" y="987957"/>
            <a:ext cx="3474720" cy="26850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984" y="3485141"/>
            <a:ext cx="3474720" cy="26539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56" y="2031507"/>
            <a:ext cx="5206687" cy="40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06936" y="1520292"/>
            <a:ext cx="2650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Estimate loading of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components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80147" y="6332932"/>
            <a:ext cx="5460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Keane, Robert E. 2015. Wildland fuel fundamentals and applications. Springer. 191 p.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082" y="6332932"/>
            <a:ext cx="50505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Urbanski, S. et al. 2018. Contiguous United States wildland fire emission estimates during 2003-2015. Earth System Science Data. 10: 2241-2274.</a:t>
            </a:r>
          </a:p>
        </p:txBody>
      </p:sp>
    </p:spTree>
    <p:extLst>
      <p:ext uri="{BB962C8B-B14F-4D97-AF65-F5344CB8AC3E}">
        <p14:creationId xmlns:p14="http://schemas.microsoft.com/office/powerpoint/2010/main" val="1733169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4F9FF1-3494-4D54-AE8A-FCFA12D56841}"/>
              </a:ext>
            </a:extLst>
          </p:cNvPr>
          <p:cNvSpPr/>
          <p:nvPr/>
        </p:nvSpPr>
        <p:spPr>
          <a:xfrm>
            <a:off x="0" y="11014"/>
            <a:ext cx="12192000" cy="731520"/>
          </a:xfrm>
          <a:prstGeom prst="rect">
            <a:avLst/>
          </a:prstGeom>
          <a:solidFill>
            <a:srgbClr val="1E8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DD1F4-4554-44EE-B23D-F52E2CB53C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37411" y="54558"/>
            <a:ext cx="10972800" cy="7315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Missoula Fire Lab Emission Inventory (MFLEI)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780" y="1158310"/>
            <a:ext cx="93794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Retrospective wildland fire emission inventory for CONUS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designed to  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2254" y="2371304"/>
            <a:ext cx="9656542" cy="40236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Quantify impacts of wildfires on air quality and public health in the US  at local, regional, and national scales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Evaluate &amp; improve smoke forecasting techniques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Support the development of effective and efficient emission control strategies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Better understand consequences of fire/land management, individual decisions and overall policy on air resources</a:t>
            </a:r>
          </a:p>
        </p:txBody>
      </p:sp>
    </p:spTree>
    <p:extLst>
      <p:ext uri="{BB962C8B-B14F-4D97-AF65-F5344CB8AC3E}">
        <p14:creationId xmlns:p14="http://schemas.microsoft.com/office/powerpoint/2010/main" val="570564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F1DC7B2-D23B-4390-818D-E4FC1DD5F417}"/>
              </a:ext>
            </a:extLst>
          </p:cNvPr>
          <p:cNvSpPr/>
          <p:nvPr/>
        </p:nvSpPr>
        <p:spPr>
          <a:xfrm>
            <a:off x="0" y="-20202"/>
            <a:ext cx="12192000" cy="731520"/>
          </a:xfrm>
          <a:prstGeom prst="rect">
            <a:avLst/>
          </a:prstGeom>
          <a:solidFill>
            <a:srgbClr val="1E8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2DD1F4-4554-44EE-B23D-F52E2CB53C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7036" y="949592"/>
            <a:ext cx="9186978" cy="9938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MFLEI advantages over real-time and retrospective global fire emission inventories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2254" y="2146376"/>
            <a:ext cx="9656542" cy="332914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Detailed fuels available only for CONUS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Post-fire burned area &amp; burn severity from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satellite borne sensors and fire management perimeters from airborne IR imagery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Fuel consumption models developed for fires in CONUS ecosystems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Emission factors measured for fires in CONUS ecosystems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81E6ACF-1B77-49AC-9558-108CF86B88F5}"/>
              </a:ext>
            </a:extLst>
          </p:cNvPr>
          <p:cNvSpPr txBox="1">
            <a:spLocks/>
          </p:cNvSpPr>
          <p:nvPr/>
        </p:nvSpPr>
        <p:spPr>
          <a:xfrm>
            <a:off x="604755" y="32174"/>
            <a:ext cx="10972800" cy="64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Missoula Fire Lab Emission Inventory (MFLEI)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0B1F8-38DC-4328-AD50-BC55AFD50D03}"/>
              </a:ext>
            </a:extLst>
          </p:cNvPr>
          <p:cNvSpPr txBox="1"/>
          <p:nvPr/>
        </p:nvSpPr>
        <p:spPr>
          <a:xfrm>
            <a:off x="2920988" y="5783594"/>
            <a:ext cx="6079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Provides daily burned area, fuel consumption, and pollutant emissions at a 500 m x 500 m resolution</a:t>
            </a:r>
          </a:p>
        </p:txBody>
      </p:sp>
    </p:spTree>
    <p:extLst>
      <p:ext uri="{BB962C8B-B14F-4D97-AF65-F5344CB8AC3E}">
        <p14:creationId xmlns:p14="http://schemas.microsoft.com/office/powerpoint/2010/main" val="390716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CB4D8-6599-4D37-8EA6-5E5EC811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933" y="62492"/>
            <a:ext cx="10515600" cy="73152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Missoula Fire Sciences Laboratory</a:t>
            </a:r>
          </a:p>
        </p:txBody>
      </p:sp>
      <p:pic>
        <p:nvPicPr>
          <p:cNvPr id="3" name="Picture 4" descr="lab038">
            <a:extLst>
              <a:ext uri="{FF2B5EF4-FFF2-40B4-BE49-F238E27FC236}">
                <a16:creationId xmlns:a16="http://schemas.microsoft.com/office/drawing/2014/main" id="{FA533531-5943-4214-A50E-DEBBCAC6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338" y="1014249"/>
            <a:ext cx="4096512" cy="2610063"/>
          </a:xfrm>
          <a:prstGeom prst="rect">
            <a:avLst/>
          </a:prstGeom>
          <a:noFill/>
          <a:ln w="50800"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CF6A92-0799-45E1-A725-0498A7C91476}"/>
              </a:ext>
            </a:extLst>
          </p:cNvPr>
          <p:cNvSpPr txBox="1"/>
          <p:nvPr/>
        </p:nvSpPr>
        <p:spPr>
          <a:xfrm>
            <a:off x="401732" y="932059"/>
            <a:ext cx="6837267" cy="27744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Established by US Forest Service 1960 to find scientific solutions: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Better managing the nation’s wildland resources</a:t>
            </a:r>
          </a:p>
          <a:p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Improve forest fire prevention and suppression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A5C7AE-92E4-4C3F-9419-3D8AE3486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699" y="3673532"/>
            <a:ext cx="3353562" cy="2774442"/>
          </a:xfrm>
          <a:prstGeom prst="rect">
            <a:avLst/>
          </a:prstGeom>
          <a:ln w="508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EBFE95-7755-4BE6-8406-0F625621BD02}"/>
              </a:ext>
            </a:extLst>
          </p:cNvPr>
          <p:cNvSpPr txBox="1"/>
          <p:nvPr/>
        </p:nvSpPr>
        <p:spPr>
          <a:xfrm>
            <a:off x="6209145" y="4464758"/>
            <a:ext cx="5771708" cy="1562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Currently the Missoula Fire Lab is part of the US Forest Service Rocky Mountain Research Station</a:t>
            </a:r>
          </a:p>
        </p:txBody>
      </p:sp>
    </p:spTree>
    <p:extLst>
      <p:ext uri="{BB962C8B-B14F-4D97-AF65-F5344CB8AC3E}">
        <p14:creationId xmlns:p14="http://schemas.microsoft.com/office/powerpoint/2010/main" val="78801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259" y="1868623"/>
            <a:ext cx="339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classification system: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259" y="2611633"/>
            <a:ext cx="401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classification system map: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6784" y="3354643"/>
            <a:ext cx="2498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Fuel consumption: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7259" y="4840602"/>
            <a:ext cx="3524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Pollutant Emission Factors: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92868" y="4840602"/>
            <a:ext cx="6556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Synthesis of published field and laboratory studies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7259" y="1049413"/>
            <a:ext cx="412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 burned area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&amp; date: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2868" y="1049413"/>
            <a:ext cx="2880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data sources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A36B64-A607-48D4-9531-E11FE194FFCE}"/>
              </a:ext>
            </a:extLst>
          </p:cNvPr>
          <p:cNvSpPr txBox="1"/>
          <p:nvPr/>
        </p:nvSpPr>
        <p:spPr>
          <a:xfrm>
            <a:off x="4692868" y="1845882"/>
            <a:ext cx="336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Forest Fuel Type Groups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B6958D-D1AC-4400-ADA9-AD424D085084}"/>
              </a:ext>
            </a:extLst>
          </p:cNvPr>
          <p:cNvSpPr txBox="1"/>
          <p:nvPr/>
        </p:nvSpPr>
        <p:spPr>
          <a:xfrm>
            <a:off x="4692868" y="2594726"/>
            <a:ext cx="586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USDA Forest Service Forest Type Group Map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D0B179-17FB-4F50-8097-44122454D15F}"/>
              </a:ext>
            </a:extLst>
          </p:cNvPr>
          <p:cNvSpPr txBox="1"/>
          <p:nvPr/>
        </p:nvSpPr>
        <p:spPr>
          <a:xfrm>
            <a:off x="4692868" y="3295945"/>
            <a:ext cx="73682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Order Fire Effects Model (FOFEM) for litter and duff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 for down dead wood, herb, and shrub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Miller and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Yool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(2002) for forest canopy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2984C8-81E3-4176-BE3C-6AB236E7EBB3}"/>
              </a:ext>
            </a:extLst>
          </p:cNvPr>
          <p:cNvSpPr/>
          <p:nvPr/>
        </p:nvSpPr>
        <p:spPr>
          <a:xfrm>
            <a:off x="0" y="-20202"/>
            <a:ext cx="12192000" cy="731520"/>
          </a:xfrm>
          <a:prstGeom prst="rect">
            <a:avLst/>
          </a:prstGeom>
          <a:solidFill>
            <a:srgbClr val="1E8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0F7DD5C-C595-499E-A08E-8CE9B62C8B40}"/>
              </a:ext>
            </a:extLst>
          </p:cNvPr>
          <p:cNvSpPr txBox="1">
            <a:spLocks/>
          </p:cNvSpPr>
          <p:nvPr/>
        </p:nvSpPr>
        <p:spPr>
          <a:xfrm>
            <a:off x="593869" y="52722"/>
            <a:ext cx="10972800" cy="64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Missoula Fire Lab Emission Inventory (MFLEI)</a:t>
            </a:r>
          </a:p>
        </p:txBody>
      </p:sp>
    </p:spTree>
    <p:extLst>
      <p:ext uri="{BB962C8B-B14F-4D97-AF65-F5344CB8AC3E}">
        <p14:creationId xmlns:p14="http://schemas.microsoft.com/office/powerpoint/2010/main" val="37498640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BFCC5BA6-119A-4EDF-A6FD-4A2E91C82A06}"/>
              </a:ext>
            </a:extLst>
          </p:cNvPr>
          <p:cNvSpPr/>
          <p:nvPr/>
        </p:nvSpPr>
        <p:spPr>
          <a:xfrm>
            <a:off x="0" y="-20202"/>
            <a:ext cx="12192000" cy="731520"/>
          </a:xfrm>
          <a:prstGeom prst="rect">
            <a:avLst/>
          </a:prstGeom>
          <a:solidFill>
            <a:srgbClr val="1E8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1127046" y="1034233"/>
            <a:ext cx="10063468" cy="1200329"/>
            <a:chOff x="395805" y="3481354"/>
            <a:chExt cx="10063468" cy="1200329"/>
          </a:xfrm>
        </p:grpSpPr>
        <p:sp>
          <p:nvSpPr>
            <p:cNvPr id="9" name="TextBox 8"/>
            <p:cNvSpPr txBox="1"/>
            <p:nvPr/>
          </p:nvSpPr>
          <p:spPr>
            <a:xfrm>
              <a:off x="8958298" y="3481354"/>
              <a:ext cx="150097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emission factor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(EF</a:t>
              </a:r>
              <a:r>
                <a: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r>
                <a:rPr kumimoji="0" lang="en-US" sz="24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11231" y="368343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95805" y="3683436"/>
              <a:ext cx="1391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Emission</a:t>
              </a:r>
              <a:r>
                <a:rPr kumimoji="0" lang="en-US" sz="24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12799" y="3498770"/>
              <a:ext cx="110318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fuel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loading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56733" y="368343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80567" y="3498770"/>
              <a:ext cx="19131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combustion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completeness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78999" y="368343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×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54648" y="3498770"/>
              <a:ext cx="10935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area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burned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47480" y="3683436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Symbol" panose="05050102010706020507" pitchFamily="18" charset="2"/>
                </a:rPr>
                <a:t>=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736933" y="2795228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Mapped fuel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classification system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1510" y="2908622"/>
            <a:ext cx="33066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Airborne IR fire perimeters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Satellite remote sensing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Burned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 severity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Active fire detections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300757" y="3404548"/>
            <a:ext cx="225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Published field &amp; lab measurements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AB2275-2C25-4BCE-8025-2A60919BA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732" y="4960894"/>
            <a:ext cx="2228850" cy="167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A2F077-927C-4133-87A1-F2DE6456FD94}"/>
              </a:ext>
            </a:extLst>
          </p:cNvPr>
          <p:cNvSpPr txBox="1"/>
          <p:nvPr/>
        </p:nvSpPr>
        <p:spPr>
          <a:xfrm>
            <a:off x="6274419" y="6595128"/>
            <a:ext cx="24432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Parsons et al. (2010) RMRS-GTR-243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4E0C65-B664-45B5-935F-1630E25A39B9}"/>
              </a:ext>
            </a:extLst>
          </p:cNvPr>
          <p:cNvGrpSpPr/>
          <p:nvPr/>
        </p:nvGrpSpPr>
        <p:grpSpPr>
          <a:xfrm>
            <a:off x="6322101" y="3313930"/>
            <a:ext cx="2374112" cy="1657350"/>
            <a:chOff x="6345632" y="4919071"/>
            <a:chExt cx="2374112" cy="16573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D32147-E4D1-45EA-A6D4-AF04511FE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37215" y="4919071"/>
              <a:ext cx="2209800" cy="165735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345632" y="5026864"/>
              <a:ext cx="23741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Fuel consumption models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dirty="0">
                  <a:solidFill>
                    <a:srgbClr val="FFFF00"/>
                  </a:solidFill>
                  <a:latin typeface="Calibri" panose="020F0502020204030204"/>
                </a:rPr>
                <a:t>(FOFEM and CONSUME)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6A07905-D3B0-4B9E-9543-3D9A726507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6787" y="4068876"/>
            <a:ext cx="3124637" cy="12121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F2040B6-1525-49D6-9182-0F50439EFF5E}"/>
              </a:ext>
            </a:extLst>
          </p:cNvPr>
          <p:cNvSpPr/>
          <p:nvPr/>
        </p:nvSpPr>
        <p:spPr>
          <a:xfrm>
            <a:off x="9132693" y="5610990"/>
            <a:ext cx="27436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EF for emissions of species X (CO, PM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CH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,….)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1D945-BBDC-4BA6-9F0D-84E52F71C5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892" y="3374734"/>
            <a:ext cx="2534937" cy="195881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B1FF631-B65E-4FE4-8237-A145BE27D14C}"/>
              </a:ext>
            </a:extLst>
          </p:cNvPr>
          <p:cNvCxnSpPr>
            <a:cxnSpLocks/>
          </p:cNvCxnSpPr>
          <p:nvPr/>
        </p:nvCxnSpPr>
        <p:spPr>
          <a:xfrm flipH="1">
            <a:off x="2285237" y="2069278"/>
            <a:ext cx="1120298" cy="603750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54431EA-42C1-446C-BAE9-EBFE25EFC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05" y="4674971"/>
            <a:ext cx="1741169" cy="18094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EA2621-665B-4698-A1EE-9B0A62DDCBD3}"/>
              </a:ext>
            </a:extLst>
          </p:cNvPr>
          <p:cNvCxnSpPr>
            <a:cxnSpLocks/>
          </p:cNvCxnSpPr>
          <p:nvPr/>
        </p:nvCxnSpPr>
        <p:spPr>
          <a:xfrm flipH="1">
            <a:off x="5559326" y="1859590"/>
            <a:ext cx="220781" cy="813438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F7F3721-3183-4E51-99CD-04F7F026DA99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7623434" y="1882646"/>
            <a:ext cx="444950" cy="1279817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0A1B396-18DB-4C70-B99B-37AA7026E566}"/>
              </a:ext>
            </a:extLst>
          </p:cNvPr>
          <p:cNvCxnSpPr>
            <a:cxnSpLocks/>
          </p:cNvCxnSpPr>
          <p:nvPr/>
        </p:nvCxnSpPr>
        <p:spPr>
          <a:xfrm>
            <a:off x="10440026" y="2371153"/>
            <a:ext cx="0" cy="1033395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9BAA97AF-C2A5-40F4-B721-CDED361C5F11}"/>
              </a:ext>
            </a:extLst>
          </p:cNvPr>
          <p:cNvSpPr txBox="1">
            <a:spLocks/>
          </p:cNvSpPr>
          <p:nvPr/>
        </p:nvSpPr>
        <p:spPr>
          <a:xfrm>
            <a:off x="593869" y="52722"/>
            <a:ext cx="10972800" cy="64008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Missoula Fire Lab Emission Inventory (MFLEI)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126588-474F-4250-B2C4-F30B82DAB8A6}"/>
              </a:ext>
            </a:extLst>
          </p:cNvPr>
          <p:cNvSpPr/>
          <p:nvPr/>
        </p:nvSpPr>
        <p:spPr>
          <a:xfrm>
            <a:off x="2866583" y="5561091"/>
            <a:ext cx="3306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Forest fuels based on &gt;29,000 USFS Forest Inventory &amp; Analysis Program plots</a:t>
            </a:r>
          </a:p>
        </p:txBody>
      </p:sp>
    </p:spTree>
    <p:extLst>
      <p:ext uri="{BB962C8B-B14F-4D97-AF65-F5344CB8AC3E}">
        <p14:creationId xmlns:p14="http://schemas.microsoft.com/office/powerpoint/2010/main" val="1766747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F9C2228-D8CE-4EED-9F95-AAE8CB7C396A}"/>
              </a:ext>
            </a:extLst>
          </p:cNvPr>
          <p:cNvSpPr/>
          <p:nvPr/>
        </p:nvSpPr>
        <p:spPr>
          <a:xfrm>
            <a:off x="0" y="-20202"/>
            <a:ext cx="12192000" cy="731520"/>
          </a:xfrm>
          <a:prstGeom prst="rect">
            <a:avLst/>
          </a:prstGeom>
          <a:solidFill>
            <a:srgbClr val="1E8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5E5497-973B-4787-9032-5DF39EC6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DD1F4-4554-44EE-B23D-F52E2CB53C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B8787-7867-41DF-88C0-A53E995050AF}"/>
              </a:ext>
            </a:extLst>
          </p:cNvPr>
          <p:cNvSpPr txBox="1"/>
          <p:nvPr/>
        </p:nvSpPr>
        <p:spPr>
          <a:xfrm>
            <a:off x="339910" y="1493965"/>
            <a:ext cx="5713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Annual PM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emitted by wildfires in western 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85E85-D4B3-4694-90BA-582921F3E325}"/>
              </a:ext>
            </a:extLst>
          </p:cNvPr>
          <p:cNvSpPr txBox="1"/>
          <p:nvPr/>
        </p:nvSpPr>
        <p:spPr>
          <a:xfrm rot="16200000">
            <a:off x="1278120" y="3368037"/>
            <a:ext cx="227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emitted (Gg y</a:t>
            </a:r>
            <a:r>
              <a:rPr lang="en-US" baseline="30000" dirty="0"/>
              <a:t>-1</a:t>
            </a:r>
            <a:r>
              <a:rPr lang="en-US" dirty="0"/>
              <a:t>)</a:t>
            </a:r>
          </a:p>
        </p:txBody>
      </p:sp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602C69D8-C5B1-4F24-91BE-47E9FBFE3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02" y="1928181"/>
            <a:ext cx="5852172" cy="43891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A00442-A9FE-4BC2-8D72-24DFAB0E6811}"/>
              </a:ext>
            </a:extLst>
          </p:cNvPr>
          <p:cNvSpPr txBox="1"/>
          <p:nvPr/>
        </p:nvSpPr>
        <p:spPr>
          <a:xfrm>
            <a:off x="1891608" y="2174388"/>
            <a:ext cx="2544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Anthropogenic emissions</a:t>
            </a:r>
          </a:p>
          <a:p>
            <a:pPr algn="ctr"/>
            <a:r>
              <a:rPr lang="en-US" dirty="0"/>
              <a:t>2014 EPA NEI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CDA97C-F3FC-4CF1-900E-14501A185B0D}"/>
              </a:ext>
            </a:extLst>
          </p:cNvPr>
          <p:cNvCxnSpPr>
            <a:cxnSpLocks/>
          </p:cNvCxnSpPr>
          <p:nvPr/>
        </p:nvCxnSpPr>
        <p:spPr>
          <a:xfrm flipH="1">
            <a:off x="2955633" y="2820719"/>
            <a:ext cx="84515" cy="13020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889D3DE-4EC0-4088-99D0-9D226E5C195F}"/>
              </a:ext>
            </a:extLst>
          </p:cNvPr>
          <p:cNvSpPr txBox="1"/>
          <p:nvPr/>
        </p:nvSpPr>
        <p:spPr>
          <a:xfrm>
            <a:off x="8025618" y="954535"/>
            <a:ext cx="3272767" cy="121985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2% of wildfire days account for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50% of emissions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On these days:</a:t>
            </a:r>
          </a:p>
        </p:txBody>
      </p:sp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9F0813D9-7E06-4909-8B3E-44BD551E7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643" y="3552702"/>
            <a:ext cx="3901448" cy="292608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BDC10B-ABA9-45E9-94F2-39C5B0DBC859}"/>
              </a:ext>
            </a:extLst>
          </p:cNvPr>
          <p:cNvSpPr txBox="1"/>
          <p:nvPr/>
        </p:nvSpPr>
        <p:spPr>
          <a:xfrm>
            <a:off x="980884" y="59890"/>
            <a:ext cx="100703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Wildfires: major source of PM pollution in western U.S.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9893E-4CA2-4695-B6EB-263339FDB546}"/>
              </a:ext>
            </a:extLst>
          </p:cNvPr>
          <p:cNvSpPr txBox="1"/>
          <p:nvPr/>
        </p:nvSpPr>
        <p:spPr>
          <a:xfrm rot="16200000">
            <a:off x="-522368" y="3742661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Emitted (Gg/y)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61451B-4041-40DD-A45C-A9BBCCF35EC8}"/>
              </a:ext>
            </a:extLst>
          </p:cNvPr>
          <p:cNvSpPr txBox="1"/>
          <p:nvPr/>
        </p:nvSpPr>
        <p:spPr>
          <a:xfrm>
            <a:off x="8081033" y="3305298"/>
            <a:ext cx="27647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Daily wildfire PM</a:t>
            </a:r>
            <a:r>
              <a:rPr lang="en-US" baseline="-25000" dirty="0"/>
              <a:t>2.5</a:t>
            </a:r>
            <a:r>
              <a:rPr lang="en-US" dirty="0"/>
              <a:t> emitted</a:t>
            </a:r>
          </a:p>
          <a:p>
            <a:pPr algn="ctr"/>
            <a:r>
              <a:rPr lang="en-US" dirty="0"/>
              <a:t>2003-2015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056-B1B8-4E06-A903-C48B4275F2A2}"/>
              </a:ext>
            </a:extLst>
          </p:cNvPr>
          <p:cNvGrpSpPr/>
          <p:nvPr/>
        </p:nvGrpSpPr>
        <p:grpSpPr>
          <a:xfrm>
            <a:off x="7952774" y="2283777"/>
            <a:ext cx="3463853" cy="646331"/>
            <a:chOff x="7888121" y="2366901"/>
            <a:chExt cx="3463853" cy="64633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FBFDCF-4787-405C-B804-E3184B83AEC9}"/>
                </a:ext>
              </a:extLst>
            </p:cNvPr>
            <p:cNvSpPr txBox="1"/>
            <p:nvPr/>
          </p:nvSpPr>
          <p:spPr>
            <a:xfrm>
              <a:off x="7888121" y="2366901"/>
              <a:ext cx="9541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Wildfire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PM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1DAC7F-664E-4B2F-AE6C-BAF88EEA6535}"/>
                </a:ext>
              </a:extLst>
            </p:cNvPr>
            <p:cNvSpPr txBox="1"/>
            <p:nvPr/>
          </p:nvSpPr>
          <p:spPr>
            <a:xfrm>
              <a:off x="8848120" y="2505400"/>
              <a:ext cx="939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≥  10 x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4580D4-A2EF-415F-8E3D-04A2C11FD22A}"/>
                </a:ext>
              </a:extLst>
            </p:cNvPr>
            <p:cNvSpPr txBox="1"/>
            <p:nvPr/>
          </p:nvSpPr>
          <p:spPr>
            <a:xfrm>
              <a:off x="9679721" y="2366901"/>
              <a:ext cx="16722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Anthropogenic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PM</a:t>
              </a:r>
              <a:r>
                <a:rPr lang="en-US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2.5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D734CE4-C4E3-4FB4-93C5-4BB4AB9FD043}"/>
              </a:ext>
            </a:extLst>
          </p:cNvPr>
          <p:cNvSpPr txBox="1"/>
          <p:nvPr/>
        </p:nvSpPr>
        <p:spPr>
          <a:xfrm>
            <a:off x="12493" y="6478788"/>
            <a:ext cx="1651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Urbanski et al. (2018)</a:t>
            </a:r>
          </a:p>
        </p:txBody>
      </p:sp>
    </p:spTree>
    <p:extLst>
      <p:ext uri="{BB962C8B-B14F-4D97-AF65-F5344CB8AC3E}">
        <p14:creationId xmlns:p14="http://schemas.microsoft.com/office/powerpoint/2010/main" val="820109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E60126F-4239-455B-B7E7-AC301F4062D7}"/>
              </a:ext>
            </a:extLst>
          </p:cNvPr>
          <p:cNvSpPr/>
          <p:nvPr/>
        </p:nvSpPr>
        <p:spPr>
          <a:xfrm>
            <a:off x="0" y="-20202"/>
            <a:ext cx="12192000" cy="731520"/>
          </a:xfrm>
          <a:prstGeom prst="rect">
            <a:avLst/>
          </a:prstGeom>
          <a:solidFill>
            <a:srgbClr val="1E8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1E7E2A-2355-4B90-B24E-2CE27AF22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615" y="3493652"/>
            <a:ext cx="3150108" cy="32244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85471-9AF5-48B2-BA32-97CB3D4259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22" y="1703373"/>
            <a:ext cx="3283562" cy="2860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EC0D8B-2F88-44A2-A10D-4C0317E3256D}"/>
              </a:ext>
            </a:extLst>
          </p:cNvPr>
          <p:cNvSpPr txBox="1"/>
          <p:nvPr/>
        </p:nvSpPr>
        <p:spPr>
          <a:xfrm>
            <a:off x="1411605" y="41347"/>
            <a:ext cx="943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Quantifying impacts of wildfires on urban air 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00FA79-A2AE-431E-908B-9E8F6F4C152A}"/>
              </a:ext>
            </a:extLst>
          </p:cNvPr>
          <p:cNvSpPr txBox="1"/>
          <p:nvPr/>
        </p:nvSpPr>
        <p:spPr>
          <a:xfrm>
            <a:off x="1895528" y="483743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MFLEI emissions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337F0-05A9-4232-9199-CAD1F1426C2C}"/>
              </a:ext>
            </a:extLst>
          </p:cNvPr>
          <p:cNvSpPr txBox="1"/>
          <p:nvPr/>
        </p:nvSpPr>
        <p:spPr>
          <a:xfrm>
            <a:off x="4419331" y="1618061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Atmospheric transport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393AB-26C9-4C67-8140-6BBAA45412A4}"/>
              </a:ext>
            </a:extLst>
          </p:cNvPr>
          <p:cNvSpPr txBox="1"/>
          <p:nvPr/>
        </p:nvSpPr>
        <p:spPr>
          <a:xfrm>
            <a:off x="323784" y="783962"/>
            <a:ext cx="5097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Salt Lake City 2007 Wildfire Season</a:t>
            </a:r>
          </a:p>
        </p:txBody>
      </p:sp>
      <p:sp>
        <p:nvSpPr>
          <p:cNvPr id="14" name="Arrow: Bent-Up 13">
            <a:extLst>
              <a:ext uri="{FF2B5EF4-FFF2-40B4-BE49-F238E27FC236}">
                <a16:creationId xmlns:a16="http://schemas.microsoft.com/office/drawing/2014/main" id="{59ED1966-D32F-4365-98E4-50038764EA75}"/>
              </a:ext>
            </a:extLst>
          </p:cNvPr>
          <p:cNvSpPr/>
          <p:nvPr/>
        </p:nvSpPr>
        <p:spPr>
          <a:xfrm rot="5400000">
            <a:off x="1513482" y="4357402"/>
            <a:ext cx="1383629" cy="192485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Bent-Up 14">
            <a:extLst>
              <a:ext uri="{FF2B5EF4-FFF2-40B4-BE49-F238E27FC236}">
                <a16:creationId xmlns:a16="http://schemas.microsoft.com/office/drawing/2014/main" id="{ECE4BFD9-3242-47D3-90F1-F3B97ACF3720}"/>
              </a:ext>
            </a:extLst>
          </p:cNvPr>
          <p:cNvSpPr/>
          <p:nvPr/>
        </p:nvSpPr>
        <p:spPr>
          <a:xfrm rot="16200000" flipV="1">
            <a:off x="5899279" y="1745215"/>
            <a:ext cx="1383629" cy="192485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7D7AC7-9CBF-4760-AF49-05D33EEB6D13}"/>
              </a:ext>
            </a:extLst>
          </p:cNvPr>
          <p:cNvSpPr txBox="1"/>
          <p:nvPr/>
        </p:nvSpPr>
        <p:spPr>
          <a:xfrm>
            <a:off x="8100468" y="857557"/>
            <a:ext cx="3668660" cy="6179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Wildfire contributions towards air pollution (CO) at Salt Lake 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52BE0-973B-425A-8B6D-0B4C84E479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14" t="21702" r="28796" b="7762"/>
          <a:stretch/>
        </p:blipFill>
        <p:spPr>
          <a:xfrm>
            <a:off x="8967016" y="4778011"/>
            <a:ext cx="1853993" cy="18125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E26AA0-AE39-41DD-9EF6-D2B602CC8F7C}"/>
              </a:ext>
            </a:extLst>
          </p:cNvPr>
          <p:cNvSpPr txBox="1"/>
          <p:nvPr/>
        </p:nvSpPr>
        <p:spPr>
          <a:xfrm>
            <a:off x="9579362" y="4944101"/>
            <a:ext cx="538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Idaho</a:t>
            </a:r>
          </a:p>
          <a:p>
            <a:pPr algn="ctr"/>
            <a:r>
              <a:rPr lang="en-US" sz="1200" dirty="0"/>
              <a:t>52%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2F0D80-4396-42D9-8018-F8572955AC92}"/>
              </a:ext>
            </a:extLst>
          </p:cNvPr>
          <p:cNvSpPr txBox="1"/>
          <p:nvPr/>
        </p:nvSpPr>
        <p:spPr>
          <a:xfrm>
            <a:off x="9232766" y="5873531"/>
            <a:ext cx="716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CA &amp; NV</a:t>
            </a:r>
          </a:p>
          <a:p>
            <a:pPr algn="ctr"/>
            <a:r>
              <a:rPr lang="en-US" sz="1200" dirty="0"/>
              <a:t>28%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5891BA-18FF-47E9-AB50-C277250246F8}"/>
              </a:ext>
            </a:extLst>
          </p:cNvPr>
          <p:cNvSpPr txBox="1"/>
          <p:nvPr/>
        </p:nvSpPr>
        <p:spPr>
          <a:xfrm>
            <a:off x="10109919" y="5720716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Utah</a:t>
            </a:r>
          </a:p>
          <a:p>
            <a:pPr algn="ctr"/>
            <a:r>
              <a:rPr lang="en-US" sz="1200" dirty="0"/>
              <a:t> 15%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105B619-CEB2-4CDC-B478-2348EB29D424}"/>
              </a:ext>
            </a:extLst>
          </p:cNvPr>
          <p:cNvGrpSpPr/>
          <p:nvPr/>
        </p:nvGrpSpPr>
        <p:grpSpPr>
          <a:xfrm>
            <a:off x="7890116" y="1520562"/>
            <a:ext cx="3879012" cy="3114522"/>
            <a:chOff x="8252066" y="501387"/>
            <a:chExt cx="3879012" cy="311452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5DE548B-973A-4EFC-ABCA-8D85325285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927" r="26453" b="15679"/>
            <a:stretch/>
          </p:blipFill>
          <p:spPr>
            <a:xfrm>
              <a:off x="8252066" y="501387"/>
              <a:ext cx="3093563" cy="311452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8AD4E0C-ED33-4152-B961-37C77B263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4841" y="2869965"/>
              <a:ext cx="1896237" cy="384048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121EE-8DF7-40AF-AD31-86DE57126958}"/>
              </a:ext>
            </a:extLst>
          </p:cNvPr>
          <p:cNvSpPr/>
          <p:nvPr/>
        </p:nvSpPr>
        <p:spPr>
          <a:xfrm>
            <a:off x="2091" y="6087855"/>
            <a:ext cx="4480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000" dirty="0">
                <a:latin typeface="Arial" panose="020B0604020202020204" pitchFamily="34" charset="0"/>
                <a:cs typeface="Arial" panose="020B0604020202020204" pitchFamily="34" charset="0"/>
              </a:rPr>
              <a:t>Mallia, D. V., J. C. Lin, S. Urbanski,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J. Ehleringer, and T. Nehrkorn (2015),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Impacts of upwind wildfire emissions on CO, CO2, and PM2.5 concentrations in Salt Lake City, Utah, J.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Geophys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. Res.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Atmos., 120, 147–166, doi:10.1002/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2014JD022472</a:t>
            </a:r>
          </a:p>
        </p:txBody>
      </p:sp>
    </p:spTree>
    <p:extLst>
      <p:ext uri="{BB962C8B-B14F-4D97-AF65-F5344CB8AC3E}">
        <p14:creationId xmlns:p14="http://schemas.microsoft.com/office/powerpoint/2010/main" val="557015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60AEC1-2C8F-47E3-B15F-9F8C6B7E5358}"/>
              </a:ext>
            </a:extLst>
          </p:cNvPr>
          <p:cNvSpPr/>
          <p:nvPr/>
        </p:nvSpPr>
        <p:spPr>
          <a:xfrm>
            <a:off x="0" y="-20202"/>
            <a:ext cx="12192000" cy="731520"/>
          </a:xfrm>
          <a:prstGeom prst="rect">
            <a:avLst/>
          </a:prstGeom>
          <a:solidFill>
            <a:srgbClr val="1E8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B79A4CE8-69E9-438B-B3CC-6BE1BEE40B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8330" y="749410"/>
            <a:ext cx="4613564" cy="29174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BD6994-22E2-41C7-9B95-EAFE39EA1CB8}"/>
              </a:ext>
            </a:extLst>
          </p:cNvPr>
          <p:cNvSpPr txBox="1"/>
          <p:nvPr/>
        </p:nvSpPr>
        <p:spPr>
          <a:xfrm>
            <a:off x="907075" y="31073"/>
            <a:ext cx="105015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discrepancies exist between emission inventories</a:t>
            </a:r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13BC1FD4-007B-47BD-857B-CFB55D24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899" y="753323"/>
            <a:ext cx="4613564" cy="2917453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E5C5781B-2CE6-42AC-BA19-769E10F585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899" y="3846697"/>
            <a:ext cx="4613564" cy="28194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6001BD-8C2E-4C24-B1B4-B07E405BD3BF}"/>
              </a:ext>
            </a:extLst>
          </p:cNvPr>
          <p:cNvSpPr txBox="1"/>
          <p:nvPr/>
        </p:nvSpPr>
        <p:spPr>
          <a:xfrm>
            <a:off x="8215112" y="5942458"/>
            <a:ext cx="3764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MFLEI: Missoula Fire Lab Emission Inventory</a:t>
            </a:r>
          </a:p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FiNN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Fire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INventory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from NCAR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GFED: Global Fire Emission Database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WFEIS: Wildland Fire Emissions Information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4E0E13-4B7B-45A6-8DAD-A2A1D6E4F552}"/>
              </a:ext>
            </a:extLst>
          </p:cNvPr>
          <p:cNvSpPr txBox="1"/>
          <p:nvPr/>
        </p:nvSpPr>
        <p:spPr>
          <a:xfrm>
            <a:off x="5246254" y="3968796"/>
            <a:ext cx="6131422" cy="15794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Rigorous evaluation of inventories is needed across time &amp; spatial scales relevant to air quality impacts.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>
                <a:sym typeface="Symbol" panose="05050102010706020507" pitchFamily="18" charset="2"/>
              </a:rPr>
              <a:t>t: </a:t>
            </a:r>
            <a:r>
              <a:rPr lang="en-US" dirty="0"/>
              <a:t>1 – 30 days</a:t>
            </a:r>
          </a:p>
          <a:p>
            <a:r>
              <a:rPr lang="en-US" dirty="0">
                <a:sym typeface="Symbol" panose="05050102010706020507" pitchFamily="18" charset="2"/>
              </a:rPr>
              <a:t>x: </a:t>
            </a:r>
            <a:r>
              <a:rPr lang="en-US" dirty="0"/>
              <a:t>fire event, air shed, regional </a:t>
            </a:r>
          </a:p>
        </p:txBody>
      </p:sp>
    </p:spTree>
    <p:extLst>
      <p:ext uri="{BB962C8B-B14F-4D97-AF65-F5344CB8AC3E}">
        <p14:creationId xmlns:p14="http://schemas.microsoft.com/office/powerpoint/2010/main" val="3775277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CB4D8-6599-4D37-8EA6-5E5EC8119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620" y="916"/>
            <a:ext cx="10763250" cy="790168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Fire, Fuel, and Smoke Science Program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59DEA8DA-7F58-479A-9BBB-747ED43CA653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10989" y="2653132"/>
            <a:ext cx="7594512" cy="3886641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lang="en-US" sz="2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Areas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/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ts val="4200"/>
              </a:lnSpc>
              <a:buFont typeface="Wingdings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fire processes</a:t>
            </a:r>
          </a:p>
          <a:p>
            <a:pPr marL="457200" indent="-457200">
              <a:lnSpc>
                <a:spcPts val="42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Fuel dynamics</a:t>
            </a:r>
          </a:p>
          <a:p>
            <a:pPr marL="457200" indent="-457200">
              <a:lnSpc>
                <a:spcPts val="42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Smoke emissions and dispersion</a:t>
            </a:r>
          </a:p>
          <a:p>
            <a:pPr marL="457200" indent="-457200">
              <a:lnSpc>
                <a:spcPts val="42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Fire ecology</a:t>
            </a:r>
          </a:p>
          <a:p>
            <a:pPr marL="457200" indent="-457200">
              <a:lnSpc>
                <a:spcPts val="42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Fire and fuel management strategies</a:t>
            </a:r>
          </a:p>
          <a:p>
            <a:pPr marL="457200" indent="-457200">
              <a:lnSpc>
                <a:spcPts val="4200"/>
              </a:lnSpc>
              <a:buFont typeface="Wingdings" pitchFamily="2" charset="2"/>
              <a:buChar char="Ø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Science delivery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3D9A1C-9B48-4099-BE44-DB08A77DD90C}"/>
              </a:ext>
            </a:extLst>
          </p:cNvPr>
          <p:cNvSpPr txBox="1"/>
          <p:nvPr/>
        </p:nvSpPr>
        <p:spPr>
          <a:xfrm>
            <a:off x="2044472" y="1989764"/>
            <a:ext cx="8127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Headquartered at the Missoula Fire Sciences Laboratory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E2DC1-7983-428F-86C5-DFB623136B65}"/>
              </a:ext>
            </a:extLst>
          </p:cNvPr>
          <p:cNvSpPr txBox="1"/>
          <p:nvPr/>
        </p:nvSpPr>
        <p:spPr>
          <a:xfrm>
            <a:off x="2855458" y="786364"/>
            <a:ext cx="6505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One of Seven Science Programs in the Rocky Mountain Research Station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6915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E7584FE-4EB0-4CFD-957E-2A95F3D3C5C8}"/>
              </a:ext>
            </a:extLst>
          </p:cNvPr>
          <p:cNvSpPr/>
          <p:nvPr/>
        </p:nvSpPr>
        <p:spPr>
          <a:xfrm>
            <a:off x="0" y="345"/>
            <a:ext cx="12192000" cy="64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966" y="2629234"/>
            <a:ext cx="3900000" cy="196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557" y="865017"/>
            <a:ext cx="5040630" cy="33844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100" y="5860"/>
            <a:ext cx="8594209" cy="64008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Societal Impacts Driving Smoke Research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816" y="4484947"/>
            <a:ext cx="3651211" cy="2170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286" y="4209243"/>
            <a:ext cx="3380173" cy="23802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834" y="4645856"/>
            <a:ext cx="1554194" cy="1656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0976" y="4732023"/>
            <a:ext cx="1843088" cy="1523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81392" y="2897406"/>
            <a:ext cx="952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Safety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0537" y="1011101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Public Health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467" y="4462924"/>
            <a:ext cx="2300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Scenic Integrity 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39518" y="6236887"/>
            <a:ext cx="166885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Regulatory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23145" y="6302254"/>
            <a:ext cx="1467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Nuisance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11939" y="6275192"/>
            <a:ext cx="1201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Climate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1758" y="796531"/>
            <a:ext cx="6489842" cy="16927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Smoke is a major source of air pollution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Fine particulate matter (PM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is primary pollutant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But smoke also contains 100s of gases</a:t>
            </a:r>
          </a:p>
        </p:txBody>
      </p:sp>
    </p:spTree>
    <p:extLst>
      <p:ext uri="{BB962C8B-B14F-4D97-AF65-F5344CB8AC3E}">
        <p14:creationId xmlns:p14="http://schemas.microsoft.com/office/powerpoint/2010/main" val="192474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AB68466-3F7A-4F8E-B758-E03527DDAA3A}"/>
              </a:ext>
            </a:extLst>
          </p:cNvPr>
          <p:cNvSpPr/>
          <p:nvPr/>
        </p:nvSpPr>
        <p:spPr>
          <a:xfrm>
            <a:off x="0" y="345"/>
            <a:ext cx="12192000" cy="6400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290206" y="2781153"/>
            <a:ext cx="2312784" cy="2304847"/>
            <a:chOff x="5595004" y="3003890"/>
            <a:chExt cx="2312784" cy="2304847"/>
          </a:xfrm>
        </p:grpSpPr>
        <p:grpSp>
          <p:nvGrpSpPr>
            <p:cNvPr id="8" name="Group 7"/>
            <p:cNvGrpSpPr/>
            <p:nvPr/>
          </p:nvGrpSpPr>
          <p:grpSpPr>
            <a:xfrm>
              <a:off x="5595004" y="3004451"/>
              <a:ext cx="2304288" cy="2304286"/>
              <a:chOff x="5583281" y="3004451"/>
              <a:chExt cx="2304288" cy="2304286"/>
            </a:xfrm>
          </p:grpSpPr>
          <p:sp>
            <p:nvSpPr>
              <p:cNvPr id="21" name="Cloud 20"/>
              <p:cNvSpPr>
                <a:spLocks noChangeAspect="1"/>
              </p:cNvSpPr>
              <p:nvPr/>
            </p:nvSpPr>
            <p:spPr>
              <a:xfrm>
                <a:off x="6162454" y="3859488"/>
                <a:ext cx="1005840" cy="668903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 w="25400" cap="flat" cmpd="sng" algn="ctr">
                <a:solidFill>
                  <a:schemeClr val="bg2">
                    <a:lumMod val="50000"/>
                  </a:scheme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Cube 63"/>
              <p:cNvSpPr/>
              <p:nvPr/>
            </p:nvSpPr>
            <p:spPr>
              <a:xfrm>
                <a:off x="5583281" y="3004451"/>
                <a:ext cx="2304288" cy="2304286"/>
              </a:xfrm>
              <a:prstGeom prst="cub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5598105" y="3003890"/>
              <a:ext cx="2309683" cy="2304847"/>
              <a:chOff x="5586382" y="3003890"/>
              <a:chExt cx="2309683" cy="2304847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6166703" y="3003890"/>
                <a:ext cx="0" cy="174031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5586382" y="4744770"/>
                <a:ext cx="576072" cy="56396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6167849" y="4729579"/>
                <a:ext cx="1728216" cy="1519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TextBox 77"/>
          <p:cNvSpPr txBox="1"/>
          <p:nvPr/>
        </p:nvSpPr>
        <p:spPr>
          <a:xfrm>
            <a:off x="4359901" y="5404020"/>
            <a:ext cx="4331635" cy="1015663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Chemical &amp; physical transformations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Surface deposition</a:t>
            </a:r>
          </a:p>
        </p:txBody>
      </p:sp>
      <p:pic>
        <p:nvPicPr>
          <p:cNvPr id="74" name="Picture 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173" y="4469789"/>
            <a:ext cx="3974259" cy="218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4866437" y="1635949"/>
            <a:ext cx="315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ATMOSPHERIC MODELS</a:t>
            </a:r>
          </a:p>
        </p:txBody>
      </p:sp>
      <p:sp>
        <p:nvSpPr>
          <p:cNvPr id="33" name="Right Arrow 32"/>
          <p:cNvSpPr/>
          <p:nvPr/>
        </p:nvSpPr>
        <p:spPr>
          <a:xfrm rot="19468824">
            <a:off x="4402756" y="4208600"/>
            <a:ext cx="790334" cy="400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785775" y="4027959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EMISSIONS MODELS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936318" y="3770870"/>
            <a:ext cx="790334" cy="4006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26039" y="4002"/>
            <a:ext cx="53527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From Fire to Smoke Impacts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727223" y="1586309"/>
            <a:ext cx="1291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IMPACTS</a:t>
            </a:r>
          </a:p>
        </p:txBody>
      </p:sp>
      <p:sp>
        <p:nvSpPr>
          <p:cNvPr id="22" name="Cloud 21"/>
          <p:cNvSpPr>
            <a:spLocks noChangeAspect="1"/>
          </p:cNvSpPr>
          <p:nvPr/>
        </p:nvSpPr>
        <p:spPr>
          <a:xfrm>
            <a:off x="731915" y="1257089"/>
            <a:ext cx="3017498" cy="2006709"/>
          </a:xfrm>
          <a:prstGeom prst="cloud">
            <a:avLst/>
          </a:prstGeom>
          <a:solidFill>
            <a:schemeClr val="bg2">
              <a:lumMod val="75000"/>
            </a:schemeClr>
          </a:solidFill>
          <a:ln w="25400" cap="flat" cmpd="sng" algn="ctr">
            <a:solidFill>
              <a:schemeClr val="bg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9555" y="775514"/>
            <a:ext cx="20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COMPOSITION</a:t>
            </a:r>
          </a:p>
        </p:txBody>
      </p:sp>
      <p:sp>
        <p:nvSpPr>
          <p:cNvPr id="25" name="Right Arrow 24"/>
          <p:cNvSpPr/>
          <p:nvPr/>
        </p:nvSpPr>
        <p:spPr>
          <a:xfrm rot="5400000">
            <a:off x="1901734" y="3509358"/>
            <a:ext cx="548640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9434" y="2225073"/>
            <a:ext cx="2778797" cy="1848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2192" y="4257679"/>
            <a:ext cx="2573412" cy="2333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93813" y="3795357"/>
            <a:ext cx="16898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Bruce Sounder/Flickr CC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264" y="1538564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PM</a:t>
            </a:r>
            <a:r>
              <a:rPr lang="en-US" sz="2400" baseline="-25000" dirty="0"/>
              <a:t>2.5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78942" y="2077289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6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503353" y="2411821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44201" y="1494343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</a:t>
            </a:r>
            <a:r>
              <a:rPr lang="en-US" baseline="-25000" dirty="0"/>
              <a:t>3</a:t>
            </a:r>
            <a:r>
              <a:rPr lang="en-US" dirty="0"/>
              <a:t>OH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79384" y="1901743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10</a:t>
            </a:r>
            <a:r>
              <a:rPr lang="en-US" dirty="0"/>
              <a:t>H</a:t>
            </a:r>
            <a:r>
              <a:rPr lang="en-US" baseline="-25000" dirty="0"/>
              <a:t>16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23749" y="1591353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1115951" y="251027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14710" y="266650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HCN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67299" y="1948202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NH</a:t>
            </a:r>
            <a:r>
              <a:rPr lang="en-US" baseline="-25000" dirty="0"/>
              <a:t>3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616558" y="232095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3</a:t>
            </a:r>
            <a:r>
              <a:rPr lang="en-US" dirty="0"/>
              <a:t>H</a:t>
            </a:r>
            <a:r>
              <a:rPr lang="en-US" baseline="-25000" dirty="0"/>
              <a:t>4</a:t>
            </a:r>
            <a:r>
              <a:rPr lang="en-US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997888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C7ECF71-5A6D-4720-BFEC-C76C59654F69}"/>
              </a:ext>
            </a:extLst>
          </p:cNvPr>
          <p:cNvSpPr/>
          <p:nvPr/>
        </p:nvSpPr>
        <p:spPr>
          <a:xfrm>
            <a:off x="0" y="345"/>
            <a:ext cx="12192000" cy="10249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28285" y="1487683"/>
            <a:ext cx="8400056" cy="52322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Relative abundance of pollutants in smoke </a:t>
            </a:r>
          </a:p>
        </p:txBody>
      </p:sp>
      <p:sp>
        <p:nvSpPr>
          <p:cNvPr id="3" name="Rectangle 2"/>
          <p:cNvSpPr/>
          <p:nvPr/>
        </p:nvSpPr>
        <p:spPr>
          <a:xfrm>
            <a:off x="1978939" y="1950776"/>
            <a:ext cx="9001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does composition vary with fire behavior,  fuel properties, and environmental conditions?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2009844" y="3403600"/>
            <a:ext cx="7259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Where, when, &amp; how much of various pollutants are produced?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8285" y="5210293"/>
            <a:ext cx="9509760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Impacts of smoke on ambient air quality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78923" y="198101"/>
            <a:ext cx="10851559" cy="740098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 Research at the Missoula Fire Sciences Laboratory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8285" y="2845501"/>
            <a:ext cx="7676140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Amounts of pollutants (smoke) produced</a:t>
            </a:r>
          </a:p>
        </p:txBody>
      </p:sp>
      <p:sp>
        <p:nvSpPr>
          <p:cNvPr id="8" name="Rectangle 7"/>
          <p:cNvSpPr/>
          <p:nvPr/>
        </p:nvSpPr>
        <p:spPr>
          <a:xfrm>
            <a:off x="2009844" y="4557073"/>
            <a:ext cx="89707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the smoke go? What are impacts on atmospheric composition?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05A31C-5D8D-4053-A4E5-4CC6599CA083}"/>
              </a:ext>
            </a:extLst>
          </p:cNvPr>
          <p:cNvSpPr/>
          <p:nvPr/>
        </p:nvSpPr>
        <p:spPr>
          <a:xfrm>
            <a:off x="1028284" y="3992416"/>
            <a:ext cx="962882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r>
              <a:rPr lang="en-US" sz="2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Atmospheric transport of smoke local to regional scales    </a:t>
            </a:r>
          </a:p>
        </p:txBody>
      </p:sp>
    </p:spTree>
    <p:extLst>
      <p:ext uri="{BB962C8B-B14F-4D97-AF65-F5344CB8AC3E}">
        <p14:creationId xmlns:p14="http://schemas.microsoft.com/office/powerpoint/2010/main" val="183163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66" y="2769"/>
            <a:ext cx="10515600" cy="73152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41964" y="2279590"/>
            <a:ext cx="9736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Emission of air pollutant 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(mass/area/time) estimated as: 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10241" y="3498770"/>
            <a:ext cx="10248140" cy="830997"/>
            <a:chOff x="98373" y="3498770"/>
            <a:chExt cx="10248140" cy="830997"/>
          </a:xfrm>
        </p:grpSpPr>
        <p:sp>
          <p:nvSpPr>
            <p:cNvPr id="9" name="TextBox 8"/>
            <p:cNvSpPr txBox="1"/>
            <p:nvPr/>
          </p:nvSpPr>
          <p:spPr>
            <a:xfrm>
              <a:off x="8958299" y="3498770"/>
              <a:ext cx="13882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emission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factor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11231" y="3683436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8373" y="3701479"/>
              <a:ext cx="22204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Emissions of X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4327" y="3498770"/>
              <a:ext cx="11801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fuel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loading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56733" y="3683436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94230" y="3498770"/>
              <a:ext cx="20858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combustion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completeness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78999" y="3683436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×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29000" y="3498770"/>
              <a:ext cx="11448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area</a:t>
              </a:r>
            </a:p>
            <a:p>
              <a:pPr algn="ctr"/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burned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18853" y="3705882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=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3597436" y="5082545"/>
            <a:ext cx="2301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Mapped fuel </a:t>
            </a:r>
          </a:p>
          <a:p>
            <a:pPr algn="ctr"/>
            <a:r>
              <a:rPr lang="en-US" sz="2000" dirty="0"/>
              <a:t>classification system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3914" y="5198468"/>
            <a:ext cx="3125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Satellite remote sensing: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burn scars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active fire detections</a:t>
            </a:r>
          </a:p>
          <a:p>
            <a:r>
              <a:rPr lang="en-US" sz="2000" dirty="0"/>
              <a:t>Infrared flight fire perimeter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178964" y="4774769"/>
            <a:ext cx="27686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Fuel consumption model</a:t>
            </a:r>
          </a:p>
          <a:p>
            <a:r>
              <a:rPr lang="en-US" sz="2000" dirty="0"/>
              <a:t>Satellite remote sensing: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fire energetics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burn severity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444309" y="5380467"/>
            <a:ext cx="2184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EF</a:t>
            </a:r>
            <a:r>
              <a:rPr lang="en-US" sz="2000" baseline="-25000" dirty="0"/>
              <a:t>X</a:t>
            </a:r>
            <a:endParaRPr lang="en-US" sz="2000" dirty="0"/>
          </a:p>
          <a:p>
            <a:pPr algn="ctr"/>
            <a:r>
              <a:rPr lang="en-US" sz="2000" dirty="0"/>
              <a:t>field &amp; laboratory studies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32FE4A-1F8E-49C7-8960-3C5E1213D943}"/>
              </a:ext>
            </a:extLst>
          </p:cNvPr>
          <p:cNvCxnSpPr>
            <a:cxnSpLocks/>
            <a:stCxn id="26" idx="2"/>
            <a:endCxn id="41" idx="0"/>
          </p:cNvCxnSpPr>
          <p:nvPr/>
        </p:nvCxnSpPr>
        <p:spPr>
          <a:xfrm flipH="1">
            <a:off x="1826618" y="4329767"/>
            <a:ext cx="1886683" cy="868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20AEC7F-3B62-4F3F-8F5F-3549E6D8DDB9}"/>
              </a:ext>
            </a:extLst>
          </p:cNvPr>
          <p:cNvCxnSpPr>
            <a:stCxn id="21" idx="2"/>
            <a:endCxn id="40" idx="0"/>
          </p:cNvCxnSpPr>
          <p:nvPr/>
        </p:nvCxnSpPr>
        <p:spPr>
          <a:xfrm flipH="1">
            <a:off x="4748008" y="4329767"/>
            <a:ext cx="728253" cy="7527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4D0963-871E-4D1E-8DF1-38A9DDCAF9B4}"/>
              </a:ext>
            </a:extLst>
          </p:cNvPr>
          <p:cNvCxnSpPr>
            <a:stCxn id="9" idx="2"/>
            <a:endCxn id="43" idx="0"/>
          </p:cNvCxnSpPr>
          <p:nvPr/>
        </p:nvCxnSpPr>
        <p:spPr>
          <a:xfrm>
            <a:off x="9964274" y="4329767"/>
            <a:ext cx="572527" cy="10507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AD64DD1-1940-4360-8E73-F9BB568E8EFC}"/>
              </a:ext>
            </a:extLst>
          </p:cNvPr>
          <p:cNvCxnSpPr>
            <a:stCxn id="23" idx="2"/>
            <a:endCxn id="42" idx="0"/>
          </p:cNvCxnSpPr>
          <p:nvPr/>
        </p:nvCxnSpPr>
        <p:spPr>
          <a:xfrm flipH="1">
            <a:off x="7563286" y="4329767"/>
            <a:ext cx="85726" cy="4450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79685" y="1219094"/>
            <a:ext cx="10201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Where, when, &amp; how much of various pollutants are produced?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74CA1C-F99B-43D9-9511-1A9F2DE19DB6}"/>
              </a:ext>
            </a:extLst>
          </p:cNvPr>
          <p:cNvSpPr/>
          <p:nvPr/>
        </p:nvSpPr>
        <p:spPr>
          <a:xfrm>
            <a:off x="-29674" y="0"/>
            <a:ext cx="12252960" cy="731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3521566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ED9A006-F6C8-4E36-AB5F-79071E5E2D4F}"/>
              </a:ext>
            </a:extLst>
          </p:cNvPr>
          <p:cNvSpPr/>
          <p:nvPr/>
        </p:nvSpPr>
        <p:spPr>
          <a:xfrm>
            <a:off x="0" y="346"/>
            <a:ext cx="12192000" cy="731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82500" y="76950"/>
            <a:ext cx="8059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Smoke Composition – What’s in the Smoke</a:t>
            </a:r>
          </a:p>
        </p:txBody>
      </p:sp>
      <p:sp>
        <p:nvSpPr>
          <p:cNvPr id="3" name="Rectangle 2"/>
          <p:cNvSpPr/>
          <p:nvPr/>
        </p:nvSpPr>
        <p:spPr>
          <a:xfrm>
            <a:off x="832361" y="5736544"/>
            <a:ext cx="9311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Understand how the interaction of fuel properties, fire behavior, and environmental conditions control smoke composition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136" y="1062027"/>
            <a:ext cx="6309907" cy="41645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4537" y="950392"/>
            <a:ext cx="50888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Fresh smoke contains 100’s of pollutants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422" y="2132234"/>
            <a:ext cx="434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Composition is quantified with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Emission Factors (EF)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2062" y="3473210"/>
                <a:ext cx="4580934" cy="893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𝐸𝐹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𝑚𝑎𝑠𝑠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𝑒𝑚𝑖𝑡𝑡𝑒𝑑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𝑚𝑎𝑠𝑠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𝑓𝑢𝑒𝑙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𝑐𝑜𝑛𝑠𝑢𝑚𝑒𝑑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62" y="3473210"/>
                <a:ext cx="4580934" cy="8935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29131" y="4876767"/>
            <a:ext cx="3802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EF</a:t>
            </a:r>
            <a:r>
              <a:rPr lang="en-US" sz="2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vary considerably </a:t>
            </a:r>
          </a:p>
        </p:txBody>
      </p:sp>
    </p:spTree>
    <p:extLst>
      <p:ext uri="{BB962C8B-B14F-4D97-AF65-F5344CB8AC3E}">
        <p14:creationId xmlns:p14="http://schemas.microsoft.com/office/powerpoint/2010/main" val="3682647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B28D8CA-4384-42AD-BFDF-BC18B4056EF7}"/>
              </a:ext>
            </a:extLst>
          </p:cNvPr>
          <p:cNvSpPr/>
          <p:nvPr/>
        </p:nvSpPr>
        <p:spPr>
          <a:xfrm>
            <a:off x="0" y="10620"/>
            <a:ext cx="12192000" cy="7315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88535" y="93973"/>
            <a:ext cx="9886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Smoke Composition – Laboratory and Field Studies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65" y="1301344"/>
            <a:ext cx="3109229" cy="5224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633" y="4055145"/>
            <a:ext cx="2772701" cy="2297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96959" y="1601018"/>
            <a:ext cx="2397391" cy="17980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63906B-28C7-46C2-8A72-F3E0D0DFB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2799" y="1301344"/>
            <a:ext cx="2543472" cy="1907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80920A-EF9C-4475-A52F-A833D044FD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714" y="1301344"/>
            <a:ext cx="3302069" cy="22664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CE167D3-DC40-4823-B347-A710C6C8B1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908" y="5398994"/>
            <a:ext cx="3123507" cy="11409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C01BCD-9BF3-4D6C-BAF1-8CA896E953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018" y="3605104"/>
            <a:ext cx="2307600" cy="1731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4E7C1D-B00B-4CE6-BA75-801D8E567D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2873" y="3913706"/>
            <a:ext cx="1828959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69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4167</TotalTime>
  <Words>1560</Words>
  <Application>Microsoft Office PowerPoint</Application>
  <PresentationFormat>Widescreen</PresentationFormat>
  <Paragraphs>321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Wingdings</vt:lpstr>
      <vt:lpstr>Office Theme</vt:lpstr>
      <vt:lpstr>1_Office Theme</vt:lpstr>
      <vt:lpstr>2_Office Theme</vt:lpstr>
      <vt:lpstr>3_Office Theme</vt:lpstr>
      <vt:lpstr>PowerPoint Presentation</vt:lpstr>
      <vt:lpstr>Missoula Fire Sciences Laboratory</vt:lpstr>
      <vt:lpstr>Fire, Fuel, and Smoke Science Program</vt:lpstr>
      <vt:lpstr>Societal Impacts Driving Smoke Research</vt:lpstr>
      <vt:lpstr>PowerPoint Presentation</vt:lpstr>
      <vt:lpstr>PowerPoint Presentation</vt:lpstr>
      <vt:lpstr>Emissions</vt:lpstr>
      <vt:lpstr>PowerPoint Presentation</vt:lpstr>
      <vt:lpstr>PowerPoint Presentation</vt:lpstr>
      <vt:lpstr>Measurement of Emission Factors - Carbon Mass Balance Method </vt:lpstr>
      <vt:lpstr>PowerPoint Presentation</vt:lpstr>
      <vt:lpstr>PowerPoint Presentation</vt:lpstr>
      <vt:lpstr>PM2.5 Emission Factors</vt:lpstr>
      <vt:lpstr>PM2.5 Emission Factors</vt:lpstr>
      <vt:lpstr>PM2.5 Emission Factors</vt:lpstr>
      <vt:lpstr>PM2.5 Emission Factors</vt:lpstr>
      <vt:lpstr>Fuel Classification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 S.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Urbanski, Shawn P -FS</dc:creator>
  <cp:lastModifiedBy>Urbanski, Shawn -FS</cp:lastModifiedBy>
  <cp:revision>358</cp:revision>
  <cp:lastPrinted>2020-02-05T15:06:08Z</cp:lastPrinted>
  <dcterms:created xsi:type="dcterms:W3CDTF">2019-11-21T00:06:46Z</dcterms:created>
  <dcterms:modified xsi:type="dcterms:W3CDTF">2022-02-28T18:22:05Z</dcterms:modified>
</cp:coreProperties>
</file>