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xml" ContentType="application/vnd.openxmlformats-officedocument.presentationml.tags+xml"/>
  <Override PartName="/ppt/notesSlides/notesSlide14.xml" ContentType="application/vnd.openxmlformats-officedocument.presentationml.notesSlide+xml"/>
  <Override PartName="/ppt/tags/tag2.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20" r:id="rId2"/>
    <p:sldId id="264" r:id="rId3"/>
    <p:sldId id="326" r:id="rId4"/>
    <p:sldId id="322" r:id="rId5"/>
    <p:sldId id="323" r:id="rId6"/>
    <p:sldId id="299" r:id="rId7"/>
    <p:sldId id="313" r:id="rId8"/>
    <p:sldId id="315" r:id="rId9"/>
    <p:sldId id="327" r:id="rId10"/>
    <p:sldId id="328" r:id="rId11"/>
    <p:sldId id="311" r:id="rId12"/>
    <p:sldId id="302" r:id="rId13"/>
    <p:sldId id="305" r:id="rId14"/>
    <p:sldId id="304" r:id="rId15"/>
    <p:sldId id="31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5379" autoAdjust="0"/>
  </p:normalViewPr>
  <p:slideViewPr>
    <p:cSldViewPr snapToGrid="0">
      <p:cViewPr varScale="1">
        <p:scale>
          <a:sx n="60" d="100"/>
          <a:sy n="60" d="100"/>
        </p:scale>
        <p:origin x="1026" y="60"/>
      </p:cViewPr>
      <p:guideLst/>
    </p:cSldViewPr>
  </p:slideViewPr>
  <p:notesTextViewPr>
    <p:cViewPr>
      <p:scale>
        <a:sx n="75" d="100"/>
        <a:sy n="75" d="100"/>
      </p:scale>
      <p:origin x="0" y="0"/>
    </p:cViewPr>
  </p:notesTextViewPr>
  <p:notesViewPr>
    <p:cSldViewPr snapToGrid="0">
      <p:cViewPr varScale="1">
        <p:scale>
          <a:sx n="60" d="100"/>
          <a:sy n="60" d="100"/>
        </p:scale>
        <p:origin x="263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8EA58D-3803-40ED-BDE2-C0850D3A7FC5}" type="datetimeFigureOut">
              <a:rPr lang="en-US" smtClean="0"/>
              <a:t>6/20/2019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B9363F-E93F-45C0-9037-907623121561}" type="slidenum">
              <a:rPr lang="en-US" smtClean="0"/>
              <a:t>‹#›</a:t>
            </a:fld>
            <a:endParaRPr lang="en-US"/>
          </a:p>
        </p:txBody>
      </p:sp>
    </p:spTree>
    <p:extLst>
      <p:ext uri="{BB962C8B-B14F-4D97-AF65-F5344CB8AC3E}">
        <p14:creationId xmlns:p14="http://schemas.microsoft.com/office/powerpoint/2010/main" val="3697704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8B9363F-E93F-45C0-9037-907623121561}" type="slidenum">
              <a:rPr lang="en-US" smtClean="0"/>
              <a:t>1</a:t>
            </a:fld>
            <a:endParaRPr lang="en-US"/>
          </a:p>
        </p:txBody>
      </p:sp>
      <p:sp>
        <p:nvSpPr>
          <p:cNvPr id="5" name="Notes Placeholder 4">
            <a:extLst>
              <a:ext uri="{FF2B5EF4-FFF2-40B4-BE49-F238E27FC236}">
                <a16:creationId xmlns:a16="http://schemas.microsoft.com/office/drawing/2014/main" id="{11B252E3-7AD6-464A-85EB-E82A65B30F89}"/>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859164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8B9363F-E93F-45C0-9037-907623121561}" type="slidenum">
              <a:rPr lang="en-US" smtClean="0"/>
              <a:t>10</a:t>
            </a:fld>
            <a:endParaRPr lang="en-US"/>
          </a:p>
        </p:txBody>
      </p:sp>
      <p:sp>
        <p:nvSpPr>
          <p:cNvPr id="5" name="Notes Placeholder 4">
            <a:extLst>
              <a:ext uri="{FF2B5EF4-FFF2-40B4-BE49-F238E27FC236}">
                <a16:creationId xmlns:a16="http://schemas.microsoft.com/office/drawing/2014/main" id="{8A8AE273-F6A3-4977-9D8C-B6EFB5CE264A}"/>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5481340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sz="1800" dirty="0"/>
              <a:t>Two representatives from EPA were on our last oil and gas work group call and WRAP </a:t>
            </a:r>
            <a:r>
              <a:rPr lang="en-US" sz="1800" dirty="0" err="1"/>
              <a:t>oG</a:t>
            </a:r>
            <a:r>
              <a:rPr lang="en-US" sz="1800" dirty="0"/>
              <a:t> </a:t>
            </a:r>
            <a:r>
              <a:rPr lang="en-US" sz="1800" dirty="0" err="1"/>
              <a:t>wg</a:t>
            </a:r>
            <a:r>
              <a:rPr lang="en-US" sz="1800" dirty="0"/>
              <a:t> members have also been participating in EPA’s development of a 2016 emissions inventory for modeling </a:t>
            </a:r>
          </a:p>
          <a:p>
            <a:pPr marL="228600" indent="-228600">
              <a:buFont typeface="+mj-lt"/>
              <a:buAutoNum type="arabicPeriod"/>
            </a:pPr>
            <a:endParaRPr lang="en-US" sz="1800" dirty="0"/>
          </a:p>
          <a:p>
            <a:pPr marL="228600" indent="-228600">
              <a:buFont typeface="+mj-lt"/>
              <a:buAutoNum type="arabicPeriod"/>
            </a:pPr>
            <a:r>
              <a:rPr lang="en-US" sz="1800" dirty="0"/>
              <a:t>Currently oil and gas states and EPA are scheduled to have a call to see how we might best use this updated info in the EPA platform and also to help some of the states carry over WRAP O&amp;G emissions inventory info into EPA’s 2017 NEI, especially in the area source categories.</a:t>
            </a:r>
          </a:p>
          <a:p>
            <a:pPr marL="0" indent="0">
              <a:buFont typeface="+mj-lt"/>
              <a:buNone/>
            </a:pPr>
            <a:endParaRPr lang="en-US" dirty="0"/>
          </a:p>
        </p:txBody>
      </p:sp>
      <p:sp>
        <p:nvSpPr>
          <p:cNvPr id="4" name="Slide Number Placeholder 3"/>
          <p:cNvSpPr>
            <a:spLocks noGrp="1"/>
          </p:cNvSpPr>
          <p:nvPr>
            <p:ph type="sldNum" sz="quarter" idx="5"/>
          </p:nvPr>
        </p:nvSpPr>
        <p:spPr/>
        <p:txBody>
          <a:bodyPr/>
          <a:lstStyle/>
          <a:p>
            <a:fld id="{D8B9363F-E93F-45C0-9037-907623121561}" type="slidenum">
              <a:rPr lang="en-US" smtClean="0"/>
              <a:t>11</a:t>
            </a:fld>
            <a:endParaRPr lang="en-US"/>
          </a:p>
        </p:txBody>
      </p:sp>
    </p:spTree>
    <p:extLst>
      <p:ext uri="{BB962C8B-B14F-4D97-AF65-F5344CB8AC3E}">
        <p14:creationId xmlns:p14="http://schemas.microsoft.com/office/powerpoint/2010/main" val="35210765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sz="1800" dirty="0"/>
              <a:t>Now that he </a:t>
            </a:r>
            <a:r>
              <a:rPr lang="en-US" sz="1800" dirty="0" err="1"/>
              <a:t>basecase</a:t>
            </a:r>
            <a:r>
              <a:rPr lang="en-US" sz="1800" dirty="0"/>
              <a:t> inventory has been drafted and putting the finishing touches on it to go into modeling. It should be noted that this will only be a snap shot of what the industry looks like.</a:t>
            </a:r>
          </a:p>
          <a:p>
            <a:pPr marL="228600" indent="-228600">
              <a:buFont typeface="+mj-lt"/>
              <a:buAutoNum type="arabicPeriod"/>
            </a:pPr>
            <a:endParaRPr lang="en-US" sz="1800" dirty="0"/>
          </a:p>
          <a:p>
            <a:pPr marL="228600" indent="-228600">
              <a:buFont typeface="+mj-lt"/>
              <a:buAutoNum type="arabicPeriod"/>
            </a:pPr>
            <a:r>
              <a:rPr lang="en-US" sz="1800" dirty="0"/>
              <a:t>Current work of the Oil and Gas group includes continuing developing O&amp;G inventory future forecast emissions.</a:t>
            </a:r>
          </a:p>
          <a:p>
            <a:pPr marL="228600" indent="-228600">
              <a:buFont typeface="+mj-lt"/>
              <a:buAutoNum type="arabicPeriod"/>
            </a:pPr>
            <a:endParaRPr lang="en-US" sz="1800" dirty="0"/>
          </a:p>
          <a:p>
            <a:pPr marL="228600" indent="-228600">
              <a:buFont typeface="+mj-lt"/>
              <a:buAutoNum type="arabicPeriod"/>
            </a:pPr>
            <a:r>
              <a:rPr lang="en-US" sz="1800" dirty="0"/>
              <a:t>Since there is uncertainty to projections the idea is to prepare multiple scenarios for future year based on different energy outlooks</a:t>
            </a:r>
          </a:p>
          <a:p>
            <a:pPr marL="228600" indent="-228600">
              <a:buFont typeface="+mj-lt"/>
              <a:buAutoNum type="arabicPeriod"/>
            </a:pPr>
            <a:endParaRPr lang="en-US" sz="1800" dirty="0"/>
          </a:p>
          <a:p>
            <a:pPr marL="228600" indent="-228600">
              <a:buFont typeface="+mj-lt"/>
              <a:buAutoNum type="arabicPeriod"/>
            </a:pPr>
            <a:r>
              <a:rPr lang="en-US" sz="1800" dirty="0"/>
              <a:t>If you are an agency that has an oil and gas component and not already involved please reach out to cochairs to get plugged in.</a:t>
            </a:r>
          </a:p>
        </p:txBody>
      </p:sp>
      <p:sp>
        <p:nvSpPr>
          <p:cNvPr id="4" name="Slide Number Placeholder 3"/>
          <p:cNvSpPr>
            <a:spLocks noGrp="1"/>
          </p:cNvSpPr>
          <p:nvPr>
            <p:ph type="sldNum" sz="quarter" idx="5"/>
          </p:nvPr>
        </p:nvSpPr>
        <p:spPr/>
        <p:txBody>
          <a:bodyPr/>
          <a:lstStyle/>
          <a:p>
            <a:fld id="{D8B9363F-E93F-45C0-9037-907623121561}" type="slidenum">
              <a:rPr lang="en-US" smtClean="0"/>
              <a:t>12</a:t>
            </a:fld>
            <a:endParaRPr lang="en-US"/>
          </a:p>
        </p:txBody>
      </p:sp>
    </p:spTree>
    <p:extLst>
      <p:ext uri="{BB962C8B-B14F-4D97-AF65-F5344CB8AC3E}">
        <p14:creationId xmlns:p14="http://schemas.microsoft.com/office/powerpoint/2010/main" val="158411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Then we will look at applying certain control scenarios for the 2028 future year inventory</a:t>
            </a:r>
          </a:p>
          <a:p>
            <a:endParaRPr lang="en-US" dirty="0"/>
          </a:p>
          <a:p>
            <a:r>
              <a:rPr lang="en-US" dirty="0"/>
              <a:t>Not belabor details </a:t>
            </a:r>
          </a:p>
          <a:p>
            <a:endParaRPr lang="en-US" dirty="0"/>
          </a:p>
          <a:p>
            <a:r>
              <a:rPr lang="en-US" dirty="0"/>
              <a:t>Additional reasonable controls analysis</a:t>
            </a:r>
          </a:p>
          <a:p>
            <a:endParaRPr lang="en-US" dirty="0"/>
          </a:p>
          <a:p>
            <a:r>
              <a:rPr lang="en-US" dirty="0"/>
              <a:t>Additional survey results obtained on controls –</a:t>
            </a:r>
          </a:p>
          <a:p>
            <a:r>
              <a:rPr lang="en-US" dirty="0"/>
              <a:t>	</a:t>
            </a:r>
            <a:r>
              <a:rPr lang="en-US" dirty="0" err="1"/>
              <a:t>basecase</a:t>
            </a:r>
            <a:r>
              <a:rPr lang="en-US" dirty="0"/>
              <a:t> inventory a lot information really important when we look at future year control strategies</a:t>
            </a:r>
          </a:p>
        </p:txBody>
      </p:sp>
      <p:sp>
        <p:nvSpPr>
          <p:cNvPr id="4" name="Slide Number Placeholder 3"/>
          <p:cNvSpPr>
            <a:spLocks noGrp="1"/>
          </p:cNvSpPr>
          <p:nvPr>
            <p:ph type="sldNum" sz="quarter" idx="5"/>
          </p:nvPr>
        </p:nvSpPr>
        <p:spPr/>
        <p:txBody>
          <a:bodyPr/>
          <a:lstStyle/>
          <a:p>
            <a:fld id="{D8B9363F-E93F-45C0-9037-907623121561}" type="slidenum">
              <a:rPr lang="en-US" smtClean="0"/>
              <a:t>13</a:t>
            </a:fld>
            <a:endParaRPr lang="en-US"/>
          </a:p>
        </p:txBody>
      </p:sp>
    </p:spTree>
    <p:extLst>
      <p:ext uri="{BB962C8B-B14F-4D97-AF65-F5344CB8AC3E}">
        <p14:creationId xmlns:p14="http://schemas.microsoft.com/office/powerpoint/2010/main" val="13665860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latin typeface="Calibri (Body)"/>
                <a:ea typeface="Verdana" panose="020B0604030504040204" pitchFamily="34" charset="0"/>
                <a:cs typeface="Verdana" panose="020B0604030504040204" pitchFamily="34" charset="0"/>
              </a:rPr>
              <a:t>Task 1: Base Year Inventory</a:t>
            </a:r>
          </a:p>
          <a:p>
            <a:pPr lvl="1"/>
            <a:r>
              <a:rPr lang="en-GB" sz="1600" dirty="0">
                <a:latin typeface="Calibri (Body)"/>
                <a:ea typeface="Verdana" panose="020B0604030504040204" pitchFamily="34" charset="0"/>
                <a:cs typeface="Verdana" panose="020B0604030504040204" pitchFamily="34" charset="0"/>
              </a:rPr>
              <a:t>Complete: Baseline (version 2) inventory</a:t>
            </a:r>
          </a:p>
          <a:p>
            <a:pPr lvl="1"/>
            <a:r>
              <a:rPr lang="en-GB" sz="1600" dirty="0">
                <a:latin typeface="Calibri (Body)"/>
                <a:ea typeface="Verdana" panose="020B0604030504040204" pitchFamily="34" charset="0"/>
                <a:cs typeface="Verdana" panose="020B0604030504040204" pitchFamily="34" charset="0"/>
              </a:rPr>
              <a:t>In-progress: Agency review of baseline inventory and report, Ramboll compilation of representative gas compositions and controls from survey</a:t>
            </a:r>
            <a:endParaRPr lang="en-GB" sz="1600" i="1" dirty="0">
              <a:latin typeface="Calibri (Body)"/>
              <a:ea typeface="Verdana" panose="020B0604030504040204" pitchFamily="34" charset="0"/>
              <a:cs typeface="Verdana" panose="020B0604030504040204" pitchFamily="34" charset="0"/>
            </a:endParaRPr>
          </a:p>
          <a:p>
            <a:pPr lvl="1"/>
            <a:r>
              <a:rPr lang="en-GB" sz="1600" dirty="0">
                <a:latin typeface="Calibri (Body)"/>
                <a:ea typeface="Verdana" panose="020B0604030504040204" pitchFamily="34" charset="0"/>
                <a:cs typeface="Verdana" panose="020B0604030504040204" pitchFamily="34" charset="0"/>
              </a:rPr>
              <a:t>Next steps: Finalize emission inventory based on comments in mid- to late-June, memo on gas compositions and controls from survey in early-July</a:t>
            </a:r>
          </a:p>
          <a:p>
            <a:r>
              <a:rPr lang="en-GB" sz="1800" dirty="0">
                <a:latin typeface="Calibri (Body)"/>
                <a:ea typeface="Verdana" panose="020B0604030504040204" pitchFamily="34" charset="0"/>
                <a:cs typeface="Verdana" panose="020B0604030504040204" pitchFamily="34" charset="0"/>
              </a:rPr>
              <a:t>Task 2: Forecast 2028 Inventory (On-the-books controls)</a:t>
            </a:r>
          </a:p>
          <a:p>
            <a:pPr lvl="1"/>
            <a:r>
              <a:rPr lang="en-GB" sz="1600" dirty="0">
                <a:latin typeface="Calibri (Body)"/>
                <a:ea typeface="Verdana" panose="020B0604030504040204" pitchFamily="34" charset="0"/>
                <a:cs typeface="Verdana" panose="020B0604030504040204" pitchFamily="34" charset="0"/>
              </a:rPr>
              <a:t>Completed: Draft medium scenarios, agency comment</a:t>
            </a:r>
          </a:p>
          <a:p>
            <a:pPr lvl="1"/>
            <a:r>
              <a:rPr lang="en-GB" sz="1600" dirty="0">
                <a:latin typeface="Calibri (Body)"/>
                <a:ea typeface="Verdana" panose="020B0604030504040204" pitchFamily="34" charset="0"/>
                <a:cs typeface="Verdana" panose="020B0604030504040204" pitchFamily="34" charset="0"/>
              </a:rPr>
              <a:t>In-progress: Low and high scenario forecast methods</a:t>
            </a:r>
          </a:p>
          <a:p>
            <a:pPr lvl="1"/>
            <a:r>
              <a:rPr lang="en-GB" sz="1600" dirty="0">
                <a:latin typeface="Calibri (Body)"/>
                <a:ea typeface="Verdana" panose="020B0604030504040204" pitchFamily="34" charset="0"/>
                <a:cs typeface="Verdana" panose="020B0604030504040204" pitchFamily="34" charset="0"/>
              </a:rPr>
              <a:t>Next steps: Develop low and high scenario forecast methods</a:t>
            </a:r>
          </a:p>
          <a:p>
            <a:r>
              <a:rPr lang="en-GB" sz="1800" dirty="0">
                <a:latin typeface="Calibri (Body)"/>
                <a:ea typeface="Verdana" panose="020B0604030504040204" pitchFamily="34" charset="0"/>
                <a:cs typeface="Verdana" panose="020B0604030504040204" pitchFamily="34" charset="0"/>
              </a:rPr>
              <a:t>Task 3: Forecast 2028 Inventory (Additional reasonable controls)</a:t>
            </a:r>
          </a:p>
          <a:p>
            <a:pPr lvl="1"/>
            <a:r>
              <a:rPr lang="en-GB" sz="1600" dirty="0">
                <a:latin typeface="Calibri (Body)"/>
                <a:ea typeface="Verdana" panose="020B0604030504040204" pitchFamily="34" charset="0"/>
                <a:cs typeface="Verdana" panose="020B0604030504040204" pitchFamily="34" charset="0"/>
              </a:rPr>
              <a:t>In-progress: Identification of sources to focus on for additional controls</a:t>
            </a:r>
          </a:p>
          <a:p>
            <a:pPr lvl="1"/>
            <a:r>
              <a:rPr lang="en-GB" sz="1600" dirty="0">
                <a:latin typeface="Calibri (Body)"/>
                <a:ea typeface="Verdana" panose="020B0604030504040204" pitchFamily="34" charset="0"/>
                <a:cs typeface="Verdana" panose="020B0604030504040204" pitchFamily="34" charset="0"/>
              </a:rPr>
              <a:t>Next steps: Memorandum on sources to focus on for additional controls, memo on surveys responses related to controls in early-July</a:t>
            </a:r>
          </a:p>
          <a:p>
            <a:r>
              <a:rPr lang="en-GB" sz="1800" dirty="0">
                <a:latin typeface="Calibri (Body)"/>
                <a:ea typeface="Verdana" panose="020B0604030504040204" pitchFamily="34" charset="0"/>
                <a:cs typeface="Verdana" panose="020B0604030504040204" pitchFamily="34" charset="0"/>
              </a:rPr>
              <a:t>Not yet started</a:t>
            </a:r>
          </a:p>
          <a:p>
            <a:pPr lvl="1"/>
            <a:r>
              <a:rPr lang="en-GB" sz="1600" dirty="0">
                <a:latin typeface="Calibri (Body)"/>
                <a:ea typeface="Verdana" panose="020B0604030504040204" pitchFamily="34" charset="0"/>
                <a:cs typeface="Verdana" panose="020B0604030504040204" pitchFamily="34" charset="0"/>
              </a:rPr>
              <a:t>Task 4: O&amp;G Program and Emission Management Review</a:t>
            </a:r>
          </a:p>
          <a:p>
            <a:pPr lvl="1"/>
            <a:endParaRPr lang="en-GB" sz="1600" dirty="0">
              <a:latin typeface="Calibri (Body)"/>
              <a:ea typeface="Verdana" panose="020B0604030504040204" pitchFamily="34" charset="0"/>
              <a:cs typeface="Verdana" panose="020B0604030504040204" pitchFamily="34" charset="0"/>
            </a:endParaRPr>
          </a:p>
          <a:p>
            <a:pPr lvl="1"/>
            <a:endParaRPr lang="en-GB" sz="1600" dirty="0">
              <a:latin typeface="Calibri (Body)"/>
              <a:ea typeface="Verdana" panose="020B0604030504040204" pitchFamily="34" charset="0"/>
              <a:cs typeface="Verdana" panose="020B0604030504040204" pitchFamily="34" charset="0"/>
            </a:endParaRPr>
          </a:p>
          <a:p>
            <a:pPr lvl="1"/>
            <a:r>
              <a:rPr lang="en-GB" sz="1600" dirty="0">
                <a:latin typeface="Calibri (Body)"/>
                <a:ea typeface="Verdana" panose="020B0604030504040204" pitchFamily="34" charset="0"/>
                <a:cs typeface="Verdana" panose="020B0604030504040204" pitchFamily="34" charset="0"/>
              </a:rPr>
              <a:t>Schedule of what we have been talking about </a:t>
            </a:r>
          </a:p>
          <a:p>
            <a:pPr lvl="1"/>
            <a:endParaRPr lang="en-GB" sz="1600" dirty="0">
              <a:latin typeface="Calibri (Body)"/>
              <a:ea typeface="Verdana" panose="020B0604030504040204" pitchFamily="34" charset="0"/>
              <a:cs typeface="Verdana" panose="020B0604030504040204" pitchFamily="34" charset="0"/>
            </a:endParaRPr>
          </a:p>
          <a:p>
            <a:pPr lvl="1"/>
            <a:r>
              <a:rPr lang="en-GB" sz="1600" dirty="0">
                <a:latin typeface="Calibri (Body)"/>
                <a:ea typeface="Verdana" panose="020B0604030504040204" pitchFamily="34" charset="0"/>
                <a:cs typeface="Verdana" panose="020B0604030504040204" pitchFamily="34" charset="0"/>
              </a:rPr>
              <a:t>Reiterate a lot of work, really tight timeframe, </a:t>
            </a:r>
          </a:p>
          <a:p>
            <a:pPr lvl="1"/>
            <a:r>
              <a:rPr lang="en-GB" sz="1600" dirty="0">
                <a:latin typeface="Calibri (Body)"/>
                <a:ea typeface="Verdana" panose="020B0604030504040204" pitchFamily="34" charset="0"/>
                <a:cs typeface="Verdana" panose="020B0604030504040204" pitchFamily="34" charset="0"/>
              </a:rPr>
              <a:t>Engagement throughout the process in OG work group rather than just review of work product at the end.</a:t>
            </a:r>
          </a:p>
          <a:p>
            <a:pPr lvl="1"/>
            <a:r>
              <a:rPr lang="en-GB" sz="1600" dirty="0">
                <a:latin typeface="Calibri (Body)"/>
                <a:ea typeface="Verdana" panose="020B0604030504040204" pitchFamily="34" charset="0"/>
                <a:cs typeface="Verdana" panose="020B0604030504040204" pitchFamily="34" charset="0"/>
              </a:rPr>
              <a:t>Engagement </a:t>
            </a:r>
          </a:p>
          <a:p>
            <a:pPr lvl="1"/>
            <a:endParaRPr lang="en-GB" sz="1600" dirty="0">
              <a:latin typeface="Calibri (Body)"/>
              <a:ea typeface="Verdana" panose="020B0604030504040204" pitchFamily="34" charset="0"/>
              <a:cs typeface="Verdana" panose="020B0604030504040204" pitchFamily="34" charset="0"/>
            </a:endParaRPr>
          </a:p>
          <a:p>
            <a:pPr lvl="1"/>
            <a:r>
              <a:rPr lang="en-GB" sz="1600" dirty="0">
                <a:latin typeface="Calibri (Body)"/>
                <a:ea typeface="Verdana" panose="020B0604030504040204" pitchFamily="34" charset="0"/>
                <a:cs typeface="Verdana" panose="020B0604030504040204" pitchFamily="34" charset="0"/>
              </a:rPr>
              <a:t>Careful and meticulous, methodical,</a:t>
            </a:r>
          </a:p>
          <a:p>
            <a:pPr lvl="1"/>
            <a:r>
              <a:rPr lang="en-GB" sz="1600" dirty="0">
                <a:latin typeface="Calibri (Body)"/>
                <a:ea typeface="Verdana" panose="020B0604030504040204" pitchFamily="34" charset="0"/>
                <a:cs typeface="Verdana" panose="020B0604030504040204" pitchFamily="34" charset="0"/>
              </a:rPr>
              <a:t>Ability to change rapidly growing and evolving emissions sector</a:t>
            </a:r>
          </a:p>
          <a:p>
            <a:pPr lvl="1"/>
            <a:r>
              <a:rPr lang="en-GB" sz="1600" dirty="0">
                <a:latin typeface="Calibri (Body)"/>
                <a:ea typeface="Verdana" panose="020B0604030504040204" pitchFamily="34" charset="0"/>
                <a:cs typeface="Verdana" panose="020B0604030504040204" pitchFamily="34" charset="0"/>
              </a:rPr>
              <a:t>Just </a:t>
            </a:r>
            <a:r>
              <a:rPr lang="en-GB" sz="1600" dirty="0" err="1">
                <a:latin typeface="Calibri (Body)"/>
                <a:ea typeface="Verdana" panose="020B0604030504040204" pitchFamily="34" charset="0"/>
                <a:cs typeface="Verdana" panose="020B0604030504040204" pitchFamily="34" charset="0"/>
              </a:rPr>
              <a:t>trtying</a:t>
            </a:r>
            <a:r>
              <a:rPr lang="en-GB" sz="1600" dirty="0">
                <a:latin typeface="Calibri (Body)"/>
                <a:ea typeface="Verdana" panose="020B0604030504040204" pitchFamily="34" charset="0"/>
                <a:cs typeface="Verdana" panose="020B0604030504040204" pitchFamily="34" charset="0"/>
              </a:rPr>
              <a:t> to give the best information we have </a:t>
            </a:r>
          </a:p>
          <a:p>
            <a:pPr lvl="1"/>
            <a:r>
              <a:rPr lang="en-GB" sz="1600" dirty="0">
                <a:latin typeface="Calibri (Body)"/>
                <a:ea typeface="Verdana" panose="020B0604030504040204" pitchFamily="34" charset="0"/>
                <a:cs typeface="Verdana" panose="020B0604030504040204" pitchFamily="34" charset="0"/>
              </a:rPr>
              <a:t>A lot to process and consider </a:t>
            </a:r>
            <a:r>
              <a:rPr lang="en-GB" sz="1600" dirty="0" err="1">
                <a:latin typeface="Calibri (Body)"/>
                <a:ea typeface="Verdana" panose="020B0604030504040204" pitchFamily="34" charset="0"/>
                <a:cs typeface="Verdana" panose="020B0604030504040204" pitchFamily="34" charset="0"/>
              </a:rPr>
              <a:t>beyong</a:t>
            </a:r>
            <a:r>
              <a:rPr lang="en-GB" sz="1600" dirty="0">
                <a:latin typeface="Calibri (Body)"/>
                <a:ea typeface="Verdana" panose="020B0604030504040204" pitchFamily="34" charset="0"/>
                <a:cs typeface="Verdana" panose="020B0604030504040204" pitchFamily="34" charset="0"/>
              </a:rPr>
              <a:t> oil and gas work group.</a:t>
            </a:r>
            <a:endParaRPr lang="en-GB" sz="1400" dirty="0">
              <a:latin typeface="Calibri (Body)"/>
              <a:ea typeface="Verdana" panose="020B0604030504040204" pitchFamily="34" charset="0"/>
              <a:cs typeface="Verdana" panose="020B0604030504040204" pitchFamily="34" charset="0"/>
            </a:endParaRPr>
          </a:p>
          <a:p>
            <a:endParaRPr lang="en-GB" dirty="0"/>
          </a:p>
        </p:txBody>
      </p:sp>
      <p:sp>
        <p:nvSpPr>
          <p:cNvPr id="4" name="Slide Number Placeholder 3"/>
          <p:cNvSpPr>
            <a:spLocks noGrp="1"/>
          </p:cNvSpPr>
          <p:nvPr>
            <p:ph type="sldNum" sz="quarter" idx="10"/>
          </p:nvPr>
        </p:nvSpPr>
        <p:spPr/>
        <p:txBody>
          <a:bodyPr/>
          <a:lstStyle/>
          <a:p>
            <a:fld id="{A1F2F6E2-CA2D-40A7-8BE4-C30E5CF2054D}" type="slidenum">
              <a:rPr lang="en-GB" noProof="0" smtClean="0"/>
              <a:pPr/>
              <a:t>14</a:t>
            </a:fld>
            <a:endParaRPr lang="en-GB" noProof="0" dirty="0"/>
          </a:p>
        </p:txBody>
      </p:sp>
    </p:spTree>
    <p:extLst>
      <p:ext uri="{BB962C8B-B14F-4D97-AF65-F5344CB8AC3E}">
        <p14:creationId xmlns:p14="http://schemas.microsoft.com/office/powerpoint/2010/main" val="1399506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GB" sz="1800" dirty="0"/>
              <a:t>For more information on any of the topics today you can explore our WRAP oil and Gas work group webpage </a:t>
            </a:r>
          </a:p>
          <a:p>
            <a:pPr marL="285750" indent="-285750">
              <a:buFont typeface="Arial" panose="020B0604020202020204" pitchFamily="34" charset="0"/>
              <a:buChar char="•"/>
            </a:pPr>
            <a:endParaRPr lang="en-GB" sz="1800"/>
          </a:p>
          <a:p>
            <a:pPr marL="285750" indent="-285750">
              <a:buFont typeface="Arial" panose="020B0604020202020204" pitchFamily="34" charset="0"/>
              <a:buChar char="•"/>
            </a:pPr>
            <a:r>
              <a:rPr lang="en-GB" sz="1800"/>
              <a:t>Or </a:t>
            </a:r>
            <a:r>
              <a:rPr lang="en-GB" sz="1800" dirty="0"/>
              <a:t>contact any of the co-chairs.</a:t>
            </a:r>
          </a:p>
          <a:p>
            <a:endParaRPr lang="en-GB" dirty="0"/>
          </a:p>
        </p:txBody>
      </p:sp>
      <p:sp>
        <p:nvSpPr>
          <p:cNvPr id="4" name="Slide Number Placeholder 3"/>
          <p:cNvSpPr>
            <a:spLocks noGrp="1"/>
          </p:cNvSpPr>
          <p:nvPr>
            <p:ph type="sldNum" sz="quarter" idx="10"/>
          </p:nvPr>
        </p:nvSpPr>
        <p:spPr/>
        <p:txBody>
          <a:bodyPr/>
          <a:lstStyle/>
          <a:p>
            <a:fld id="{A1F2F6E2-CA2D-40A7-8BE4-C30E5CF2054D}" type="slidenum">
              <a:rPr lang="en-GB" noProof="0" smtClean="0"/>
              <a:pPr/>
              <a:t>15</a:t>
            </a:fld>
            <a:endParaRPr lang="en-GB" noProof="0" dirty="0"/>
          </a:p>
        </p:txBody>
      </p:sp>
    </p:spTree>
    <p:extLst>
      <p:ext uri="{BB962C8B-B14F-4D97-AF65-F5344CB8AC3E}">
        <p14:creationId xmlns:p14="http://schemas.microsoft.com/office/powerpoint/2010/main" val="3986774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sz="1600" dirty="0"/>
              <a:t>My Co-chairs in the work group are:</a:t>
            </a:r>
          </a:p>
          <a:p>
            <a:pPr marL="685800" lvl="1" indent="-228600">
              <a:buFont typeface="+mj-lt"/>
              <a:buAutoNum type="arabicPeriod"/>
            </a:pPr>
            <a:r>
              <a:rPr lang="en-US" sz="1600" dirty="0"/>
              <a:t>Darla Potter from Wyoming Department of Environmental Quality and</a:t>
            </a:r>
          </a:p>
          <a:p>
            <a:pPr marL="685800" lvl="1" indent="-228600">
              <a:buFont typeface="+mj-lt"/>
              <a:buAutoNum type="arabicPeriod"/>
            </a:pPr>
            <a:r>
              <a:rPr lang="en-US" sz="1600" dirty="0"/>
              <a:t>Amanda Brimmer from (Denver northern front range regional air quality council ) in CO</a:t>
            </a:r>
          </a:p>
          <a:p>
            <a:pPr marL="685800" lvl="1" indent="-228600">
              <a:buFont typeface="+mj-lt"/>
              <a:buAutoNum type="arabicPeriod"/>
            </a:pPr>
            <a:endParaRPr lang="en-US" sz="1600" dirty="0"/>
          </a:p>
          <a:p>
            <a:pPr marL="228600" lvl="0" indent="-228600">
              <a:buFont typeface="+mj-lt"/>
              <a:buAutoNum type="arabicPeriod"/>
            </a:pPr>
            <a:r>
              <a:rPr lang="en-US" sz="1600" dirty="0"/>
              <a:t>Membership of our work group includes most of the WRAP states, FLMs, EPA, and tribes.  We have had Several advisors and guest presentations </a:t>
            </a:r>
          </a:p>
          <a:p>
            <a:pPr marL="228600" lvl="0" indent="-228600">
              <a:buFont typeface="+mj-lt"/>
              <a:buAutoNum type="arabicPeriod"/>
            </a:pPr>
            <a:endParaRPr lang="en-US" sz="1600" dirty="0"/>
          </a:p>
          <a:p>
            <a:pPr marL="228600" lvl="0" indent="-228600">
              <a:buFont typeface="+mj-lt"/>
              <a:buAutoNum type="arabicPeriod"/>
            </a:pPr>
            <a:r>
              <a:rPr lang="en-US" sz="1600" dirty="0"/>
              <a:t>and ongoing coordination with other WRAP workgroups. </a:t>
            </a:r>
          </a:p>
          <a:p>
            <a:pPr marL="228600" lvl="0" indent="-228600">
              <a:buFont typeface="+mj-lt"/>
              <a:buAutoNum type="arabicPeriod"/>
            </a:pPr>
            <a:endParaRPr lang="en-US" sz="1600" dirty="0"/>
          </a:p>
          <a:p>
            <a:pPr marL="228600" lvl="0" indent="-228600">
              <a:buFont typeface="+mj-lt"/>
              <a:buAutoNum type="arabicPeriod"/>
            </a:pPr>
            <a:r>
              <a:rPr lang="en-US" sz="1600" dirty="0"/>
              <a:t>Most recently we had the Control measures work group chair attend and present at our bimonthly meeting.  Where we think there will be some important joint work that may need to be done on developing and forecasting the effects of potential future control scenarios.</a:t>
            </a:r>
          </a:p>
          <a:p>
            <a:pPr marL="228600" lvl="0" indent="-228600">
              <a:buFont typeface="+mj-lt"/>
              <a:buAutoNum type="arabicPeriod"/>
            </a:pPr>
            <a:endParaRPr lang="en-US" sz="1600" dirty="0"/>
          </a:p>
          <a:p>
            <a:pPr marL="228600" lvl="0" indent="-228600">
              <a:buFont typeface="+mj-lt"/>
              <a:buAutoNum type="arabicPeriod"/>
            </a:pPr>
            <a:r>
              <a:rPr lang="en-US" sz="1600" dirty="0"/>
              <a:t>All our work and meeting notes have been methodically documented on our website</a:t>
            </a:r>
          </a:p>
          <a:p>
            <a:endParaRPr lang="en-US" dirty="0"/>
          </a:p>
          <a:p>
            <a:endParaRPr lang="en-US" dirty="0"/>
          </a:p>
        </p:txBody>
      </p:sp>
      <p:sp>
        <p:nvSpPr>
          <p:cNvPr id="4" name="Slide Number Placeholder 3"/>
          <p:cNvSpPr>
            <a:spLocks noGrp="1"/>
          </p:cNvSpPr>
          <p:nvPr>
            <p:ph type="sldNum" sz="quarter" idx="5"/>
          </p:nvPr>
        </p:nvSpPr>
        <p:spPr/>
        <p:txBody>
          <a:bodyPr/>
          <a:lstStyle/>
          <a:p>
            <a:fld id="{D8B9363F-E93F-45C0-9037-907623121561}" type="slidenum">
              <a:rPr lang="en-US" smtClean="0"/>
              <a:t>2</a:t>
            </a:fld>
            <a:endParaRPr lang="en-US"/>
          </a:p>
        </p:txBody>
      </p:sp>
    </p:spTree>
    <p:extLst>
      <p:ext uri="{BB962C8B-B14F-4D97-AF65-F5344CB8AC3E}">
        <p14:creationId xmlns:p14="http://schemas.microsoft.com/office/powerpoint/2010/main" val="2885730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800" dirty="0"/>
              <a:t>Here is some background of the charge and tasks for our work group. </a:t>
            </a:r>
          </a:p>
          <a:p>
            <a:pPr marL="171450" indent="-171450">
              <a:buFont typeface="Arial" panose="020B0604020202020204" pitchFamily="34" charset="0"/>
              <a:buChar char="•"/>
            </a:pPr>
            <a:endParaRPr lang="en-US" sz="1800" dirty="0"/>
          </a:p>
          <a:p>
            <a:pPr marL="171450" indent="-171450">
              <a:buFont typeface="Arial" panose="020B0604020202020204" pitchFamily="34" charset="0"/>
              <a:buChar char="•"/>
            </a:pPr>
            <a:r>
              <a:rPr lang="en-US" sz="1800" dirty="0"/>
              <a:t>It’s important to note that there are only two distinct source group work groups – the oil and gas and the fire work groups dedicated to those sources only.</a:t>
            </a:r>
          </a:p>
          <a:p>
            <a:pPr marL="171450" indent="-171450">
              <a:buFont typeface="Arial" panose="020B0604020202020204" pitchFamily="34" charset="0"/>
              <a:buChar char="•"/>
            </a:pPr>
            <a:endParaRPr lang="en-US" sz="1800" dirty="0"/>
          </a:p>
          <a:p>
            <a:pPr marL="171450" indent="-171450">
              <a:buFont typeface="Arial" panose="020B0604020202020204" pitchFamily="34" charset="0"/>
              <a:buChar char="•"/>
            </a:pPr>
            <a:r>
              <a:rPr lang="en-US" sz="1800" dirty="0"/>
              <a:t>Oil and Gas source analysis is very complicated.  In that it is a rapidly changing industry with sub-regional issues. </a:t>
            </a:r>
          </a:p>
          <a:p>
            <a:pPr marL="171450" indent="-171450">
              <a:buFont typeface="Arial" panose="020B0604020202020204" pitchFamily="34" charset="0"/>
              <a:buChar char="•"/>
            </a:pPr>
            <a:endParaRPr lang="en-US" sz="1800" dirty="0"/>
          </a:p>
          <a:p>
            <a:pPr marL="171450" indent="-171450">
              <a:buFont typeface="Arial" panose="020B0604020202020204" pitchFamily="34" charset="0"/>
              <a:buChar char="•"/>
            </a:pPr>
            <a:r>
              <a:rPr lang="en-US" sz="1800" dirty="0"/>
              <a:t>In this update we are mostly trying to orient you to what info is available and some of our work products over the last two years</a:t>
            </a:r>
          </a:p>
          <a:p>
            <a:pPr marL="628650" lvl="1"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D8B9363F-E93F-45C0-9037-907623121561}" type="slidenum">
              <a:rPr lang="en-US" smtClean="0"/>
              <a:t>3</a:t>
            </a:fld>
            <a:endParaRPr lang="en-US"/>
          </a:p>
        </p:txBody>
      </p:sp>
    </p:spTree>
    <p:extLst>
      <p:ext uri="{BB962C8B-B14F-4D97-AF65-F5344CB8AC3E}">
        <p14:creationId xmlns:p14="http://schemas.microsoft.com/office/powerpoint/2010/main" val="3598238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229100"/>
            <a:ext cx="6625388" cy="3600450"/>
          </a:xfrm>
        </p:spPr>
        <p:txBody>
          <a:bodyPr/>
          <a:lstStyle/>
          <a:p>
            <a:pPr marL="228600" indent="-228600">
              <a:buFont typeface="+mj-lt"/>
              <a:buAutoNum type="arabicPeriod"/>
            </a:pPr>
            <a:r>
              <a:rPr lang="en-US" sz="1800" dirty="0"/>
              <a:t>Slide 4 shows many of the planning documents and work products we have developed</a:t>
            </a:r>
          </a:p>
          <a:p>
            <a:pPr marL="228600" indent="-228600">
              <a:buFont typeface="+mj-lt"/>
              <a:buAutoNum type="arabicPeriod"/>
            </a:pPr>
            <a:r>
              <a:rPr lang="en-US" sz="1800" dirty="0"/>
              <a:t>The work group has contracted Ramboll for several assignments.</a:t>
            </a:r>
          </a:p>
          <a:p>
            <a:pPr marL="228600" indent="-228600">
              <a:buFont typeface="+mj-lt"/>
              <a:buAutoNum type="arabicPeriod"/>
            </a:pPr>
            <a:r>
              <a:rPr lang="en-US" sz="1800" dirty="0"/>
              <a:t>A major process was </a:t>
            </a:r>
            <a:r>
              <a:rPr lang="en-US" sz="1800" dirty="0" err="1"/>
              <a:t>carefuly</a:t>
            </a:r>
            <a:r>
              <a:rPr lang="en-US" sz="1800" dirty="0"/>
              <a:t> developing a road map to achieve our goals and required deliverables for regional haze planning including a base and future year emissions inventory.</a:t>
            </a:r>
          </a:p>
          <a:p>
            <a:pPr marL="228600" indent="-228600">
              <a:buFont typeface="+mj-lt"/>
              <a:buAutoNum type="arabicPeriod"/>
            </a:pPr>
            <a:r>
              <a:rPr lang="en-US" sz="1800" dirty="0"/>
              <a:t>Also important was developing a survey instrument completed in January 2019 with the input of state agencies to outreach to the oil and gas industry to learn more about current state of production and controls.</a:t>
            </a:r>
          </a:p>
          <a:p>
            <a:pPr marL="228600" indent="-228600">
              <a:buFont typeface="+mj-lt"/>
              <a:buAutoNum type="arabicPeriod"/>
            </a:pPr>
            <a:r>
              <a:rPr lang="en-US" sz="1800" dirty="0"/>
              <a:t>A major part of the survey design was to learn more about not just current conditions but how things are changing and what we should consider for the future. 	 </a:t>
            </a:r>
          </a:p>
          <a:p>
            <a:pPr marL="228600" indent="-228600">
              <a:buFont typeface="+mj-lt"/>
              <a:buAutoNum type="arabicPeriod"/>
            </a:pPr>
            <a:r>
              <a:rPr lang="en-US" sz="1800" dirty="0"/>
              <a:t>These Work products being developed are for one of the only emissions sectors where emissions are high and development are increasing in many places that is actually contains controllable emissions, unlike most all the other sectors </a:t>
            </a:r>
          </a:p>
        </p:txBody>
      </p:sp>
      <p:sp>
        <p:nvSpPr>
          <p:cNvPr id="4" name="Slide Number Placeholder 3"/>
          <p:cNvSpPr>
            <a:spLocks noGrp="1"/>
          </p:cNvSpPr>
          <p:nvPr>
            <p:ph type="sldNum" sz="quarter" idx="5"/>
          </p:nvPr>
        </p:nvSpPr>
        <p:spPr/>
        <p:txBody>
          <a:bodyPr/>
          <a:lstStyle/>
          <a:p>
            <a:fld id="{D8B9363F-E93F-45C0-9037-907623121561}" type="slidenum">
              <a:rPr lang="en-US" smtClean="0"/>
              <a:t>4</a:t>
            </a:fld>
            <a:endParaRPr lang="en-US"/>
          </a:p>
        </p:txBody>
      </p:sp>
    </p:spTree>
    <p:extLst>
      <p:ext uri="{BB962C8B-B14F-4D97-AF65-F5344CB8AC3E}">
        <p14:creationId xmlns:p14="http://schemas.microsoft.com/office/powerpoint/2010/main" val="1158736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most current work product is the Baseline 2014-2016 O&amp;G inventory which is really a cumulative product of the work we have done to date over the past 2 years.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To develop the baseline 2014-2016 WESTAR-WRAP region emission inventory base year 2014 emissions were compiled from existing emission inventory sources (detailed in the report described in Section 2.1). Subsequent to compilation of the base year 2014 emission inventory, outreach was conducted to gather additional data from regulatory agencies and upstream O&amp;G operators to enhance the emissions inventory and, to the extent that data was provided, make the inventory applicable to the 2014-2016 baseline period (described in Section 2.2). </a:t>
            </a:r>
          </a:p>
          <a:p>
            <a:endParaRPr lang="en-US"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30000" dirty="0">
                <a:highlight>
                  <a:srgbClr val="FFFF00"/>
                </a:highlight>
              </a:rPr>
              <a:t>Work with representatives on OGWG to submit comments. Co-chairs.</a:t>
            </a:r>
            <a:endParaRPr lang="en-US" dirty="0">
              <a:highlight>
                <a:srgbClr val="FFFF00"/>
              </a:highlight>
            </a:endParaRPr>
          </a:p>
          <a:p>
            <a:endParaRPr lang="en-US" dirty="0"/>
          </a:p>
        </p:txBody>
      </p:sp>
      <p:sp>
        <p:nvSpPr>
          <p:cNvPr id="4" name="Slide Number Placeholder 3"/>
          <p:cNvSpPr>
            <a:spLocks noGrp="1"/>
          </p:cNvSpPr>
          <p:nvPr>
            <p:ph type="sldNum" sz="quarter" idx="5"/>
          </p:nvPr>
        </p:nvSpPr>
        <p:spPr/>
        <p:txBody>
          <a:bodyPr/>
          <a:lstStyle/>
          <a:p>
            <a:fld id="{D8B9363F-E93F-45C0-9037-907623121561}" type="slidenum">
              <a:rPr lang="en-US" smtClean="0"/>
              <a:t>5</a:t>
            </a:fld>
            <a:endParaRPr lang="en-US"/>
          </a:p>
        </p:txBody>
      </p:sp>
    </p:spTree>
    <p:extLst>
      <p:ext uri="{BB962C8B-B14F-4D97-AF65-F5344CB8AC3E}">
        <p14:creationId xmlns:p14="http://schemas.microsoft.com/office/powerpoint/2010/main" val="28189783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A1F2F6E2-CA2D-40A7-8BE4-C30E5CF2054D}" type="slidenum">
              <a:rPr lang="en-GB" noProof="0" smtClean="0"/>
              <a:pPr/>
              <a:t>6</a:t>
            </a:fld>
            <a:endParaRPr lang="en-GB" noProof="0" dirty="0"/>
          </a:p>
        </p:txBody>
      </p:sp>
      <p:sp>
        <p:nvSpPr>
          <p:cNvPr id="5" name="Notes Placeholder 4">
            <a:extLst>
              <a:ext uri="{FF2B5EF4-FFF2-40B4-BE49-F238E27FC236}">
                <a16:creationId xmlns:a16="http://schemas.microsoft.com/office/drawing/2014/main" id="{E187072A-C2D8-4439-9F96-C750E7E0ED35}"/>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712097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A1F2F6E2-CA2D-40A7-8BE4-C30E5CF2054D}" type="slidenum">
              <a:rPr lang="en-GB" noProof="0" smtClean="0"/>
              <a:pPr/>
              <a:t>7</a:t>
            </a:fld>
            <a:endParaRPr lang="en-GB" noProof="0" dirty="0"/>
          </a:p>
        </p:txBody>
      </p:sp>
      <p:sp>
        <p:nvSpPr>
          <p:cNvPr id="5" name="Notes Placeholder 4">
            <a:extLst>
              <a:ext uri="{FF2B5EF4-FFF2-40B4-BE49-F238E27FC236}">
                <a16:creationId xmlns:a16="http://schemas.microsoft.com/office/drawing/2014/main" id="{4DB78F52-1BDF-4302-91C4-106B22D29212}"/>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810142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dirty="0"/>
              <a:t>Less important </a:t>
            </a:r>
          </a:p>
          <a:p>
            <a:pPr marL="228600" indent="-228600">
              <a:buFont typeface="+mj-lt"/>
              <a:buAutoNum type="arabicPeriod"/>
            </a:pPr>
            <a:r>
              <a:rPr lang="en-US" dirty="0"/>
              <a:t>Changes in VOC emissions from the surveys were due to Higher tank control prevalence</a:t>
            </a:r>
          </a:p>
          <a:p>
            <a:pPr marL="228600" indent="-228600">
              <a:buFont typeface="+mj-lt"/>
              <a:buAutoNum type="arabicPeriod"/>
            </a:pPr>
            <a:endParaRPr lang="en-US" dirty="0"/>
          </a:p>
          <a:p>
            <a:pPr marL="228600" indent="-228600">
              <a:buFont typeface="+mj-lt"/>
              <a:buAutoNum type="arabicPeriod"/>
            </a:pPr>
            <a:r>
              <a:rPr lang="en-US" dirty="0"/>
              <a:t>Which led to a very dramatic decrease of estimated VOC emissions from Williston, ND and also several other basins including the Permian Basin in NM.</a:t>
            </a:r>
          </a:p>
          <a:p>
            <a:pPr marL="228600" indent="-228600">
              <a:buFont typeface="+mj-lt"/>
              <a:buAutoNum type="arabicPeriod"/>
            </a:pPr>
            <a:r>
              <a:rPr lang="en-US" dirty="0"/>
              <a:t>The total percent change in VOC for the inventory was 22% reduction</a:t>
            </a:r>
          </a:p>
          <a:p>
            <a:pPr marL="228600" indent="-228600">
              <a:buFont typeface="+mj-lt"/>
              <a:buAutoNum type="arabicPeriod"/>
            </a:pPr>
            <a:endParaRPr lang="en-US" dirty="0"/>
          </a:p>
          <a:p>
            <a:pPr marL="228600" indent="-228600">
              <a:buFont typeface="+mj-lt"/>
              <a:buAutoNum type="arabicPeriod"/>
            </a:pPr>
            <a:r>
              <a:rPr lang="en-US" dirty="0"/>
              <a:t>VOC do significance RH.</a:t>
            </a:r>
          </a:p>
        </p:txBody>
      </p:sp>
      <p:sp>
        <p:nvSpPr>
          <p:cNvPr id="4" name="Slide Number Placeholder 3"/>
          <p:cNvSpPr>
            <a:spLocks noGrp="1"/>
          </p:cNvSpPr>
          <p:nvPr>
            <p:ph type="sldNum" sz="quarter" idx="5"/>
          </p:nvPr>
        </p:nvSpPr>
        <p:spPr/>
        <p:txBody>
          <a:bodyPr/>
          <a:lstStyle/>
          <a:p>
            <a:fld id="{A1F2F6E2-CA2D-40A7-8BE4-C30E5CF2054D}" type="slidenum">
              <a:rPr lang="en-GB" noProof="0" smtClean="0"/>
              <a:pPr/>
              <a:t>8</a:t>
            </a:fld>
            <a:endParaRPr lang="en-GB" noProof="0" dirty="0"/>
          </a:p>
        </p:txBody>
      </p:sp>
    </p:spTree>
    <p:extLst>
      <p:ext uri="{BB962C8B-B14F-4D97-AF65-F5344CB8AC3E}">
        <p14:creationId xmlns:p14="http://schemas.microsoft.com/office/powerpoint/2010/main" val="31292541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a:t>This graph represents the changes in NOx emissions by state comparing the 2014 NEI  to the OGWG inventory V1 from last year to the most current OGWG version 2 that is presented in the current baseline inventory report (out for review).</a:t>
            </a:r>
          </a:p>
          <a:p>
            <a:pPr marL="228600" indent="-228600">
              <a:buFont typeface="+mj-lt"/>
              <a:buAutoNum type="arabicPeriod"/>
            </a:pPr>
            <a:r>
              <a:rPr lang="en-US" dirty="0"/>
              <a:t>Most of the changes going from OGWG version 1 to 2 are from the emissions changes made that we just discussed in the previous two slides</a:t>
            </a:r>
          </a:p>
          <a:p>
            <a:pPr marL="228600" indent="-228600">
              <a:buFont typeface="+mj-lt"/>
              <a:buAutoNum type="arabicPeriod"/>
            </a:pPr>
            <a:r>
              <a:rPr lang="en-US" dirty="0"/>
              <a:t>The greatest change was in ND due to the aforementioned drill rig and artificial lift engine factor increases</a:t>
            </a:r>
          </a:p>
          <a:p>
            <a:pPr marL="228600" indent="-228600">
              <a:buFont typeface="+mj-lt"/>
              <a:buAutoNum type="arabicPeriod"/>
            </a:pPr>
            <a:endParaRPr lang="en-US" dirty="0"/>
          </a:p>
        </p:txBody>
      </p:sp>
      <p:sp>
        <p:nvSpPr>
          <p:cNvPr id="4" name="Slide Number Placeholder 3"/>
          <p:cNvSpPr>
            <a:spLocks noGrp="1"/>
          </p:cNvSpPr>
          <p:nvPr>
            <p:ph type="sldNum" sz="quarter" idx="5"/>
          </p:nvPr>
        </p:nvSpPr>
        <p:spPr/>
        <p:txBody>
          <a:bodyPr/>
          <a:lstStyle/>
          <a:p>
            <a:fld id="{D8B9363F-E93F-45C0-9037-907623121561}" type="slidenum">
              <a:rPr lang="en-US" smtClean="0"/>
              <a:t>9</a:t>
            </a:fld>
            <a:endParaRPr lang="en-US"/>
          </a:p>
        </p:txBody>
      </p:sp>
    </p:spTree>
    <p:extLst>
      <p:ext uri="{BB962C8B-B14F-4D97-AF65-F5344CB8AC3E}">
        <p14:creationId xmlns:p14="http://schemas.microsoft.com/office/powerpoint/2010/main" val="2038999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47F1E-50E2-445D-B028-47729B7E7B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231606-80F1-42EB-B1F4-C2E9EAF18C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5BBAE8D-7AED-493F-BBDF-631A133D9F1B}"/>
              </a:ext>
            </a:extLst>
          </p:cNvPr>
          <p:cNvSpPr>
            <a:spLocks noGrp="1"/>
          </p:cNvSpPr>
          <p:nvPr>
            <p:ph type="dt" sz="half" idx="10"/>
          </p:nvPr>
        </p:nvSpPr>
        <p:spPr/>
        <p:txBody>
          <a:bodyPr/>
          <a:lstStyle/>
          <a:p>
            <a:fld id="{161EDED0-0956-4798-A1EE-51EF6A669094}" type="datetime1">
              <a:rPr lang="en-US" smtClean="0"/>
              <a:t>6/20/2019</a:t>
            </a:fld>
            <a:endParaRPr lang="en-US"/>
          </a:p>
        </p:txBody>
      </p:sp>
      <p:sp>
        <p:nvSpPr>
          <p:cNvPr id="5" name="Footer Placeholder 4">
            <a:extLst>
              <a:ext uri="{FF2B5EF4-FFF2-40B4-BE49-F238E27FC236}">
                <a16:creationId xmlns:a16="http://schemas.microsoft.com/office/drawing/2014/main" id="{26DBEEEC-F884-4915-A432-10BAE1039E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5882A0-E7CC-4417-A1CE-D8685332E514}"/>
              </a:ext>
            </a:extLst>
          </p:cNvPr>
          <p:cNvSpPr>
            <a:spLocks noGrp="1"/>
          </p:cNvSpPr>
          <p:nvPr>
            <p:ph type="sldNum" sz="quarter" idx="12"/>
          </p:nvPr>
        </p:nvSpPr>
        <p:spPr/>
        <p:txBody>
          <a:bodyPr/>
          <a:lstStyle/>
          <a:p>
            <a:fld id="{DF8DBE57-8C63-4342-864F-B5732E775455}" type="slidenum">
              <a:rPr lang="en-US" smtClean="0"/>
              <a:t>‹#›</a:t>
            </a:fld>
            <a:endParaRPr lang="en-US"/>
          </a:p>
        </p:txBody>
      </p:sp>
    </p:spTree>
    <p:extLst>
      <p:ext uri="{BB962C8B-B14F-4D97-AF65-F5344CB8AC3E}">
        <p14:creationId xmlns:p14="http://schemas.microsoft.com/office/powerpoint/2010/main" val="392091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09912-94E3-43A6-ACDF-37A6BE0188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F367C61-8027-494D-BCE3-08A88617CAC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EDAC30-EE67-4642-8E50-28B7E8C920FA}"/>
              </a:ext>
            </a:extLst>
          </p:cNvPr>
          <p:cNvSpPr>
            <a:spLocks noGrp="1"/>
          </p:cNvSpPr>
          <p:nvPr>
            <p:ph type="dt" sz="half" idx="10"/>
          </p:nvPr>
        </p:nvSpPr>
        <p:spPr/>
        <p:txBody>
          <a:bodyPr/>
          <a:lstStyle/>
          <a:p>
            <a:fld id="{DB584300-8AB4-4D9C-B0D5-4DEE57B3FF65}" type="datetime1">
              <a:rPr lang="en-US" smtClean="0"/>
              <a:t>6/20/2019</a:t>
            </a:fld>
            <a:endParaRPr lang="en-US"/>
          </a:p>
        </p:txBody>
      </p:sp>
      <p:sp>
        <p:nvSpPr>
          <p:cNvPr id="5" name="Footer Placeholder 4">
            <a:extLst>
              <a:ext uri="{FF2B5EF4-FFF2-40B4-BE49-F238E27FC236}">
                <a16:creationId xmlns:a16="http://schemas.microsoft.com/office/drawing/2014/main" id="{6B2289D2-6C3F-483E-A2C3-0C217A8ADA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565596-8EB2-42B8-ADE8-D6AE7842E3FD}"/>
              </a:ext>
            </a:extLst>
          </p:cNvPr>
          <p:cNvSpPr>
            <a:spLocks noGrp="1"/>
          </p:cNvSpPr>
          <p:nvPr>
            <p:ph type="sldNum" sz="quarter" idx="12"/>
          </p:nvPr>
        </p:nvSpPr>
        <p:spPr/>
        <p:txBody>
          <a:bodyPr/>
          <a:lstStyle/>
          <a:p>
            <a:fld id="{DF8DBE57-8C63-4342-864F-B5732E775455}" type="slidenum">
              <a:rPr lang="en-US" smtClean="0"/>
              <a:t>‹#›</a:t>
            </a:fld>
            <a:endParaRPr lang="en-US"/>
          </a:p>
        </p:txBody>
      </p:sp>
    </p:spTree>
    <p:extLst>
      <p:ext uri="{BB962C8B-B14F-4D97-AF65-F5344CB8AC3E}">
        <p14:creationId xmlns:p14="http://schemas.microsoft.com/office/powerpoint/2010/main" val="3582300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9C59FE-6C6E-4CD5-B205-19B2918AA6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1A6EDF6-20DA-40B0-92F9-7DBA241FB60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5DC2DB-72C2-4EEA-B2AD-9651DB239DFE}"/>
              </a:ext>
            </a:extLst>
          </p:cNvPr>
          <p:cNvSpPr>
            <a:spLocks noGrp="1"/>
          </p:cNvSpPr>
          <p:nvPr>
            <p:ph type="dt" sz="half" idx="10"/>
          </p:nvPr>
        </p:nvSpPr>
        <p:spPr/>
        <p:txBody>
          <a:bodyPr/>
          <a:lstStyle/>
          <a:p>
            <a:fld id="{EB5E7A2B-B425-4AF8-BB1D-8153472407A7}" type="datetime1">
              <a:rPr lang="en-US" smtClean="0"/>
              <a:t>6/20/2019</a:t>
            </a:fld>
            <a:endParaRPr lang="en-US"/>
          </a:p>
        </p:txBody>
      </p:sp>
      <p:sp>
        <p:nvSpPr>
          <p:cNvPr id="5" name="Footer Placeholder 4">
            <a:extLst>
              <a:ext uri="{FF2B5EF4-FFF2-40B4-BE49-F238E27FC236}">
                <a16:creationId xmlns:a16="http://schemas.microsoft.com/office/drawing/2014/main" id="{AC246A61-B769-409F-AA54-F586E412F2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6300F4-E7CE-40CA-B7A9-54BB0192C468}"/>
              </a:ext>
            </a:extLst>
          </p:cNvPr>
          <p:cNvSpPr>
            <a:spLocks noGrp="1"/>
          </p:cNvSpPr>
          <p:nvPr>
            <p:ph type="sldNum" sz="quarter" idx="12"/>
          </p:nvPr>
        </p:nvSpPr>
        <p:spPr/>
        <p:txBody>
          <a:bodyPr/>
          <a:lstStyle/>
          <a:p>
            <a:fld id="{DF8DBE57-8C63-4342-864F-B5732E775455}" type="slidenum">
              <a:rPr lang="en-US" smtClean="0"/>
              <a:t>‹#›</a:t>
            </a:fld>
            <a:endParaRPr lang="en-US"/>
          </a:p>
        </p:txBody>
      </p:sp>
    </p:spTree>
    <p:extLst>
      <p:ext uri="{BB962C8B-B14F-4D97-AF65-F5344CB8AC3E}">
        <p14:creationId xmlns:p14="http://schemas.microsoft.com/office/powerpoint/2010/main" val="350030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0C7E9-CC2A-458E-832E-4BAB5CE692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BD8EB7-A4E3-40EB-9FED-5C6E8DC009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12538A-C97E-47A6-9240-15140E744570}"/>
              </a:ext>
            </a:extLst>
          </p:cNvPr>
          <p:cNvSpPr>
            <a:spLocks noGrp="1"/>
          </p:cNvSpPr>
          <p:nvPr>
            <p:ph type="dt" sz="half" idx="10"/>
          </p:nvPr>
        </p:nvSpPr>
        <p:spPr/>
        <p:txBody>
          <a:bodyPr/>
          <a:lstStyle/>
          <a:p>
            <a:fld id="{A04FC602-6564-45CB-B5B3-3EC1738DE02E}" type="datetime1">
              <a:rPr lang="en-US" smtClean="0"/>
              <a:t>6/20/2019</a:t>
            </a:fld>
            <a:endParaRPr lang="en-US"/>
          </a:p>
        </p:txBody>
      </p:sp>
      <p:sp>
        <p:nvSpPr>
          <p:cNvPr id="5" name="Footer Placeholder 4">
            <a:extLst>
              <a:ext uri="{FF2B5EF4-FFF2-40B4-BE49-F238E27FC236}">
                <a16:creationId xmlns:a16="http://schemas.microsoft.com/office/drawing/2014/main" id="{56F0603B-6716-4EA3-B16F-0B7E0C7CA8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E6B27E-E227-4A3D-ABD7-2A4B903A130D}"/>
              </a:ext>
            </a:extLst>
          </p:cNvPr>
          <p:cNvSpPr>
            <a:spLocks noGrp="1"/>
          </p:cNvSpPr>
          <p:nvPr>
            <p:ph type="sldNum" sz="quarter" idx="12"/>
          </p:nvPr>
        </p:nvSpPr>
        <p:spPr/>
        <p:txBody>
          <a:bodyPr/>
          <a:lstStyle/>
          <a:p>
            <a:fld id="{DF8DBE57-8C63-4342-864F-B5732E775455}" type="slidenum">
              <a:rPr lang="en-US" smtClean="0"/>
              <a:t>‹#›</a:t>
            </a:fld>
            <a:endParaRPr lang="en-US"/>
          </a:p>
        </p:txBody>
      </p:sp>
    </p:spTree>
    <p:extLst>
      <p:ext uri="{BB962C8B-B14F-4D97-AF65-F5344CB8AC3E}">
        <p14:creationId xmlns:p14="http://schemas.microsoft.com/office/powerpoint/2010/main" val="3469944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077E7-E78F-41B1-AEC4-544A27EE0D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4D187D4-C879-4851-A608-8CA258ADBA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D16A590-394C-47CC-ABA8-EFD09BACA354}"/>
              </a:ext>
            </a:extLst>
          </p:cNvPr>
          <p:cNvSpPr>
            <a:spLocks noGrp="1"/>
          </p:cNvSpPr>
          <p:nvPr>
            <p:ph type="dt" sz="half" idx="10"/>
          </p:nvPr>
        </p:nvSpPr>
        <p:spPr/>
        <p:txBody>
          <a:bodyPr/>
          <a:lstStyle/>
          <a:p>
            <a:fld id="{88D4DFC9-73DE-4440-BA92-464F38C2F3C0}" type="datetime1">
              <a:rPr lang="en-US" smtClean="0"/>
              <a:t>6/20/2019</a:t>
            </a:fld>
            <a:endParaRPr lang="en-US"/>
          </a:p>
        </p:txBody>
      </p:sp>
      <p:sp>
        <p:nvSpPr>
          <p:cNvPr id="5" name="Footer Placeholder 4">
            <a:extLst>
              <a:ext uri="{FF2B5EF4-FFF2-40B4-BE49-F238E27FC236}">
                <a16:creationId xmlns:a16="http://schemas.microsoft.com/office/drawing/2014/main" id="{83A332A1-871F-4E10-A1DE-B5B88CC9AB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05D732-3AEE-48C5-8F9D-DE0C183FECDF}"/>
              </a:ext>
            </a:extLst>
          </p:cNvPr>
          <p:cNvSpPr>
            <a:spLocks noGrp="1"/>
          </p:cNvSpPr>
          <p:nvPr>
            <p:ph type="sldNum" sz="quarter" idx="12"/>
          </p:nvPr>
        </p:nvSpPr>
        <p:spPr/>
        <p:txBody>
          <a:bodyPr/>
          <a:lstStyle/>
          <a:p>
            <a:fld id="{DF8DBE57-8C63-4342-864F-B5732E775455}" type="slidenum">
              <a:rPr lang="en-US" smtClean="0"/>
              <a:t>‹#›</a:t>
            </a:fld>
            <a:endParaRPr lang="en-US"/>
          </a:p>
        </p:txBody>
      </p:sp>
    </p:spTree>
    <p:extLst>
      <p:ext uri="{BB962C8B-B14F-4D97-AF65-F5344CB8AC3E}">
        <p14:creationId xmlns:p14="http://schemas.microsoft.com/office/powerpoint/2010/main" val="1830702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5AB2D-A316-4DD1-875E-B7F8A80324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73FA29-1CDB-448D-974E-BE5F4EBE5CC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B392F3-942A-439C-A5F7-004FBB03B0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5F2A7C-1878-4AAF-80C3-A61253152805}"/>
              </a:ext>
            </a:extLst>
          </p:cNvPr>
          <p:cNvSpPr>
            <a:spLocks noGrp="1"/>
          </p:cNvSpPr>
          <p:nvPr>
            <p:ph type="dt" sz="half" idx="10"/>
          </p:nvPr>
        </p:nvSpPr>
        <p:spPr/>
        <p:txBody>
          <a:bodyPr/>
          <a:lstStyle/>
          <a:p>
            <a:fld id="{95BF4949-A5D1-41E3-8ED8-445AE96B1CBE}" type="datetime1">
              <a:rPr lang="en-US" smtClean="0"/>
              <a:t>6/20/2019</a:t>
            </a:fld>
            <a:endParaRPr lang="en-US"/>
          </a:p>
        </p:txBody>
      </p:sp>
      <p:sp>
        <p:nvSpPr>
          <p:cNvPr id="6" name="Footer Placeholder 5">
            <a:extLst>
              <a:ext uri="{FF2B5EF4-FFF2-40B4-BE49-F238E27FC236}">
                <a16:creationId xmlns:a16="http://schemas.microsoft.com/office/drawing/2014/main" id="{7A18DCA5-0E9A-43CE-94C4-FBB0DD6745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BCD12B-A3B4-4089-856A-C302E905BC30}"/>
              </a:ext>
            </a:extLst>
          </p:cNvPr>
          <p:cNvSpPr>
            <a:spLocks noGrp="1"/>
          </p:cNvSpPr>
          <p:nvPr>
            <p:ph type="sldNum" sz="quarter" idx="12"/>
          </p:nvPr>
        </p:nvSpPr>
        <p:spPr/>
        <p:txBody>
          <a:bodyPr/>
          <a:lstStyle/>
          <a:p>
            <a:fld id="{DF8DBE57-8C63-4342-864F-B5732E775455}" type="slidenum">
              <a:rPr lang="en-US" smtClean="0"/>
              <a:t>‹#›</a:t>
            </a:fld>
            <a:endParaRPr lang="en-US"/>
          </a:p>
        </p:txBody>
      </p:sp>
    </p:spTree>
    <p:extLst>
      <p:ext uri="{BB962C8B-B14F-4D97-AF65-F5344CB8AC3E}">
        <p14:creationId xmlns:p14="http://schemas.microsoft.com/office/powerpoint/2010/main" val="1984916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BFB7E-743B-4EC2-8F18-917417BB0A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176CAA3-CBC0-4392-B6ED-C9BC3976D7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33DF467-9006-42CE-93A2-C5931B13657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0F39A3-E28E-4013-9866-EFBC40E5F6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9786A3F-E1B7-4789-9064-EA93A068431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25E815-416B-4438-A785-9AEE1A14486B}"/>
              </a:ext>
            </a:extLst>
          </p:cNvPr>
          <p:cNvSpPr>
            <a:spLocks noGrp="1"/>
          </p:cNvSpPr>
          <p:nvPr>
            <p:ph type="dt" sz="half" idx="10"/>
          </p:nvPr>
        </p:nvSpPr>
        <p:spPr/>
        <p:txBody>
          <a:bodyPr/>
          <a:lstStyle/>
          <a:p>
            <a:fld id="{A456A575-E77A-4162-9A67-AF9E7F9DE76A}" type="datetime1">
              <a:rPr lang="en-US" smtClean="0"/>
              <a:t>6/20/2019</a:t>
            </a:fld>
            <a:endParaRPr lang="en-US"/>
          </a:p>
        </p:txBody>
      </p:sp>
      <p:sp>
        <p:nvSpPr>
          <p:cNvPr id="8" name="Footer Placeholder 7">
            <a:extLst>
              <a:ext uri="{FF2B5EF4-FFF2-40B4-BE49-F238E27FC236}">
                <a16:creationId xmlns:a16="http://schemas.microsoft.com/office/drawing/2014/main" id="{B75AF1DA-0167-47DC-8273-F21E0FC237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3D1F560-2B90-48C3-ABB8-943FA08DCC9D}"/>
              </a:ext>
            </a:extLst>
          </p:cNvPr>
          <p:cNvSpPr>
            <a:spLocks noGrp="1"/>
          </p:cNvSpPr>
          <p:nvPr>
            <p:ph type="sldNum" sz="quarter" idx="12"/>
          </p:nvPr>
        </p:nvSpPr>
        <p:spPr/>
        <p:txBody>
          <a:bodyPr/>
          <a:lstStyle/>
          <a:p>
            <a:fld id="{DF8DBE57-8C63-4342-864F-B5732E775455}" type="slidenum">
              <a:rPr lang="en-US" smtClean="0"/>
              <a:t>‹#›</a:t>
            </a:fld>
            <a:endParaRPr lang="en-US"/>
          </a:p>
        </p:txBody>
      </p:sp>
    </p:spTree>
    <p:extLst>
      <p:ext uri="{BB962C8B-B14F-4D97-AF65-F5344CB8AC3E}">
        <p14:creationId xmlns:p14="http://schemas.microsoft.com/office/powerpoint/2010/main" val="1261463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FDD90-A585-4B03-8FBF-9EA63EA7CA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565BE74-92B5-4AB6-AE07-230C9C4FC415}"/>
              </a:ext>
            </a:extLst>
          </p:cNvPr>
          <p:cNvSpPr>
            <a:spLocks noGrp="1"/>
          </p:cNvSpPr>
          <p:nvPr>
            <p:ph type="dt" sz="half" idx="10"/>
          </p:nvPr>
        </p:nvSpPr>
        <p:spPr/>
        <p:txBody>
          <a:bodyPr/>
          <a:lstStyle/>
          <a:p>
            <a:fld id="{9A42F9E0-FF8C-4CFA-A7A1-BF0F72E7CBEE}" type="datetime1">
              <a:rPr lang="en-US" smtClean="0"/>
              <a:t>6/20/2019</a:t>
            </a:fld>
            <a:endParaRPr lang="en-US"/>
          </a:p>
        </p:txBody>
      </p:sp>
      <p:sp>
        <p:nvSpPr>
          <p:cNvPr id="4" name="Footer Placeholder 3">
            <a:extLst>
              <a:ext uri="{FF2B5EF4-FFF2-40B4-BE49-F238E27FC236}">
                <a16:creationId xmlns:a16="http://schemas.microsoft.com/office/drawing/2014/main" id="{4DE15215-E054-4DF6-BA8C-FE0EB7F2B90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E772A7F-38A5-40F3-B22B-E53C57973DD0}"/>
              </a:ext>
            </a:extLst>
          </p:cNvPr>
          <p:cNvSpPr>
            <a:spLocks noGrp="1"/>
          </p:cNvSpPr>
          <p:nvPr>
            <p:ph type="sldNum" sz="quarter" idx="12"/>
          </p:nvPr>
        </p:nvSpPr>
        <p:spPr/>
        <p:txBody>
          <a:bodyPr/>
          <a:lstStyle/>
          <a:p>
            <a:fld id="{DF8DBE57-8C63-4342-864F-B5732E775455}" type="slidenum">
              <a:rPr lang="en-US" smtClean="0"/>
              <a:t>‹#›</a:t>
            </a:fld>
            <a:endParaRPr lang="en-US"/>
          </a:p>
        </p:txBody>
      </p:sp>
    </p:spTree>
    <p:extLst>
      <p:ext uri="{BB962C8B-B14F-4D97-AF65-F5344CB8AC3E}">
        <p14:creationId xmlns:p14="http://schemas.microsoft.com/office/powerpoint/2010/main" val="2681825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B500CA-6A34-430D-8ABC-A0E0126AC138}"/>
              </a:ext>
            </a:extLst>
          </p:cNvPr>
          <p:cNvSpPr>
            <a:spLocks noGrp="1"/>
          </p:cNvSpPr>
          <p:nvPr>
            <p:ph type="dt" sz="half" idx="10"/>
          </p:nvPr>
        </p:nvSpPr>
        <p:spPr/>
        <p:txBody>
          <a:bodyPr/>
          <a:lstStyle/>
          <a:p>
            <a:fld id="{5CAF0152-52EC-4703-A886-4E15C6FC9FD4}" type="datetime1">
              <a:rPr lang="en-US" smtClean="0"/>
              <a:t>6/20/2019</a:t>
            </a:fld>
            <a:endParaRPr lang="en-US"/>
          </a:p>
        </p:txBody>
      </p:sp>
      <p:sp>
        <p:nvSpPr>
          <p:cNvPr id="3" name="Footer Placeholder 2">
            <a:extLst>
              <a:ext uri="{FF2B5EF4-FFF2-40B4-BE49-F238E27FC236}">
                <a16:creationId xmlns:a16="http://schemas.microsoft.com/office/drawing/2014/main" id="{1F03E47B-635D-4EFF-ABD4-1E2EA446C5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7968207-C7DE-4419-B552-1C30C552155B}"/>
              </a:ext>
            </a:extLst>
          </p:cNvPr>
          <p:cNvSpPr>
            <a:spLocks noGrp="1"/>
          </p:cNvSpPr>
          <p:nvPr>
            <p:ph type="sldNum" sz="quarter" idx="12"/>
          </p:nvPr>
        </p:nvSpPr>
        <p:spPr/>
        <p:txBody>
          <a:bodyPr/>
          <a:lstStyle/>
          <a:p>
            <a:fld id="{DF8DBE57-8C63-4342-864F-B5732E775455}" type="slidenum">
              <a:rPr lang="en-US" smtClean="0"/>
              <a:t>‹#›</a:t>
            </a:fld>
            <a:endParaRPr lang="en-US"/>
          </a:p>
        </p:txBody>
      </p:sp>
    </p:spTree>
    <p:extLst>
      <p:ext uri="{BB962C8B-B14F-4D97-AF65-F5344CB8AC3E}">
        <p14:creationId xmlns:p14="http://schemas.microsoft.com/office/powerpoint/2010/main" val="3301241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2B7A8-910F-450A-A13B-6EF6226646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EE21CE-476E-4713-94DE-73380867D8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4C7209-62A3-4FBC-A70F-F4BB22018A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F131531-B885-4705-B0CC-B79596079098}"/>
              </a:ext>
            </a:extLst>
          </p:cNvPr>
          <p:cNvSpPr>
            <a:spLocks noGrp="1"/>
          </p:cNvSpPr>
          <p:nvPr>
            <p:ph type="dt" sz="half" idx="10"/>
          </p:nvPr>
        </p:nvSpPr>
        <p:spPr/>
        <p:txBody>
          <a:bodyPr/>
          <a:lstStyle/>
          <a:p>
            <a:fld id="{5F273A5A-5919-4763-97A6-E97A5B15571F}" type="datetime1">
              <a:rPr lang="en-US" smtClean="0"/>
              <a:t>6/20/2019</a:t>
            </a:fld>
            <a:endParaRPr lang="en-US"/>
          </a:p>
        </p:txBody>
      </p:sp>
      <p:sp>
        <p:nvSpPr>
          <p:cNvPr id="6" name="Footer Placeholder 5">
            <a:extLst>
              <a:ext uri="{FF2B5EF4-FFF2-40B4-BE49-F238E27FC236}">
                <a16:creationId xmlns:a16="http://schemas.microsoft.com/office/drawing/2014/main" id="{21763712-2C3B-4D1D-A229-83B0E28C75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6F533C-86B1-43DB-AB4D-7E3F9449F246}"/>
              </a:ext>
            </a:extLst>
          </p:cNvPr>
          <p:cNvSpPr>
            <a:spLocks noGrp="1"/>
          </p:cNvSpPr>
          <p:nvPr>
            <p:ph type="sldNum" sz="quarter" idx="12"/>
          </p:nvPr>
        </p:nvSpPr>
        <p:spPr/>
        <p:txBody>
          <a:bodyPr/>
          <a:lstStyle/>
          <a:p>
            <a:fld id="{DF8DBE57-8C63-4342-864F-B5732E775455}" type="slidenum">
              <a:rPr lang="en-US" smtClean="0"/>
              <a:t>‹#›</a:t>
            </a:fld>
            <a:endParaRPr lang="en-US"/>
          </a:p>
        </p:txBody>
      </p:sp>
    </p:spTree>
    <p:extLst>
      <p:ext uri="{BB962C8B-B14F-4D97-AF65-F5344CB8AC3E}">
        <p14:creationId xmlns:p14="http://schemas.microsoft.com/office/powerpoint/2010/main" val="1697338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20C5F-158C-4508-BA3B-8542021059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2DE42CD-6F45-4E1E-BB8D-A97A8511BD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57FD6F4-6938-4D4B-8DD1-5DACF4E3A3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EC1C7D8-752F-40B7-B66B-A17451C3FEB0}"/>
              </a:ext>
            </a:extLst>
          </p:cNvPr>
          <p:cNvSpPr>
            <a:spLocks noGrp="1"/>
          </p:cNvSpPr>
          <p:nvPr>
            <p:ph type="dt" sz="half" idx="10"/>
          </p:nvPr>
        </p:nvSpPr>
        <p:spPr/>
        <p:txBody>
          <a:bodyPr/>
          <a:lstStyle/>
          <a:p>
            <a:fld id="{BB6BEB74-9A9D-4048-A9A4-C8C75F9A9A7E}" type="datetime1">
              <a:rPr lang="en-US" smtClean="0"/>
              <a:t>6/20/2019</a:t>
            </a:fld>
            <a:endParaRPr lang="en-US"/>
          </a:p>
        </p:txBody>
      </p:sp>
      <p:sp>
        <p:nvSpPr>
          <p:cNvPr id="6" name="Footer Placeholder 5">
            <a:extLst>
              <a:ext uri="{FF2B5EF4-FFF2-40B4-BE49-F238E27FC236}">
                <a16:creationId xmlns:a16="http://schemas.microsoft.com/office/drawing/2014/main" id="{AA1917E9-F395-498F-945B-8C605BCC98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7C160E-4E3F-4651-82B1-57634FFFC974}"/>
              </a:ext>
            </a:extLst>
          </p:cNvPr>
          <p:cNvSpPr>
            <a:spLocks noGrp="1"/>
          </p:cNvSpPr>
          <p:nvPr>
            <p:ph type="sldNum" sz="quarter" idx="12"/>
          </p:nvPr>
        </p:nvSpPr>
        <p:spPr/>
        <p:txBody>
          <a:bodyPr/>
          <a:lstStyle/>
          <a:p>
            <a:fld id="{DF8DBE57-8C63-4342-864F-B5732E775455}" type="slidenum">
              <a:rPr lang="en-US" smtClean="0"/>
              <a:t>‹#›</a:t>
            </a:fld>
            <a:endParaRPr lang="en-US"/>
          </a:p>
        </p:txBody>
      </p:sp>
    </p:spTree>
    <p:extLst>
      <p:ext uri="{BB962C8B-B14F-4D97-AF65-F5344CB8AC3E}">
        <p14:creationId xmlns:p14="http://schemas.microsoft.com/office/powerpoint/2010/main" val="3904197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E4FDDE-DB1B-4EED-8599-A114A4A5F3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6A1ECE7-7D0D-4E73-A03F-495BF4B204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DB2181-C970-4C27-9112-94BBDD27A7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B2D8EC-2AF9-4B3C-A803-B6D67D5F259F}" type="datetime1">
              <a:rPr lang="en-US" smtClean="0"/>
              <a:t>6/20/2019</a:t>
            </a:fld>
            <a:endParaRPr lang="en-US"/>
          </a:p>
        </p:txBody>
      </p:sp>
      <p:sp>
        <p:nvSpPr>
          <p:cNvPr id="5" name="Footer Placeholder 4">
            <a:extLst>
              <a:ext uri="{FF2B5EF4-FFF2-40B4-BE49-F238E27FC236}">
                <a16:creationId xmlns:a16="http://schemas.microsoft.com/office/drawing/2014/main" id="{C9178309-9754-41CE-A262-3953AD8E33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327AE1E-444E-4549-B7D5-085525ADD6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8DBE57-8C63-4342-864F-B5732E775455}" type="slidenum">
              <a:rPr lang="en-US" smtClean="0"/>
              <a:t>‹#›</a:t>
            </a:fld>
            <a:endParaRPr lang="en-US"/>
          </a:p>
        </p:txBody>
      </p:sp>
    </p:spTree>
    <p:extLst>
      <p:ext uri="{BB962C8B-B14F-4D97-AF65-F5344CB8AC3E}">
        <p14:creationId xmlns:p14="http://schemas.microsoft.com/office/powerpoint/2010/main" val="1570298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5.e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hyperlink" Target="https://www.wrapair2.org/OGWG.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wrapair2.org/pdf/Annual%20WRAP%20Workplan%20approved%20by%20WRAP%20Board%20May9_2016.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wrapair2.org/pdf/WRAP_OGWG_Survey_SelectSrc_08Jan2019.xlsx" TargetMode="External"/><Relationship Id="rId3" Type="http://schemas.openxmlformats.org/officeDocument/2006/relationships/hyperlink" Target="https://www.wrapair2.org/pdf/01102017_WRAPO&amp;GWorkgroup_Workplan.pdf" TargetMode="External"/><Relationship Id="rId7" Type="http://schemas.openxmlformats.org/officeDocument/2006/relationships/hyperlink" Target="https://www.wrapair2.org/pdf/Item4_OGWG_WP_AppendixA.xls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wrapair2.org/pdf/OGWG_Roadmap_FinalPhase1Report_Workplan_13Apr2018.pdf" TargetMode="External"/><Relationship Id="rId5" Type="http://schemas.openxmlformats.org/officeDocument/2006/relationships/hyperlink" Target="https://www.wrapair2.org/pdf/11162017_WRAPO&amp;GWorkgroup_RoadMapSOW.pdf" TargetMode="External"/><Relationship Id="rId4" Type="http://schemas.openxmlformats.org/officeDocument/2006/relationships/hyperlink" Target="https://www.wrapair2.org/pdf/10172017_WRAPO&amp;GWorkgroup_EmissionsSources.pdf" TargetMode="External"/><Relationship Id="rId9" Type="http://schemas.openxmlformats.org/officeDocument/2006/relationships/hyperlink" Target="https://www.wrapair2.org/pdf/WRAP_OGWG_Survey_ControlsOnly_08Jan2019.xls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ramboll-my.sharepoint.com/:f:/p/jgrant/ErSrzDOAQMRIhOJOQEtHSP4BPhY-AwqhzgoYl4rnq_bXJg?e=W92Slz"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wrapair2.org/pdf/WESTAR_OGWG_Emissions_Inventory_2014_Webdistribution_081018.xls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www.wrapair2.org/pdf/WRAP_OGWG_Synthesis_Memo_14Sep2018a.pdf" TargetMode="External"/><Relationship Id="rId4" Type="http://schemas.openxmlformats.org/officeDocument/2006/relationships/hyperlink" Target="https://www.wrapair2.org/pdf/WESTAR_OG_Activity_10Aug2018_distributed.xls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001979C-EF11-43EB-A430-966E06BA2075}"/>
              </a:ext>
            </a:extLst>
          </p:cNvPr>
          <p:cNvSpPr txBox="1">
            <a:spLocks/>
          </p:cNvSpPr>
          <p:nvPr/>
        </p:nvSpPr>
        <p:spPr>
          <a:xfrm>
            <a:off x="371061" y="406400"/>
            <a:ext cx="11449878"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60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t>WRAP Oil and Gas Work Group</a:t>
            </a:r>
          </a:p>
        </p:txBody>
      </p:sp>
      <p:sp>
        <p:nvSpPr>
          <p:cNvPr id="7" name="Subtitle 2">
            <a:extLst>
              <a:ext uri="{FF2B5EF4-FFF2-40B4-BE49-F238E27FC236}">
                <a16:creationId xmlns:a16="http://schemas.microsoft.com/office/drawing/2014/main" id="{0B555315-8897-4F90-A6DF-3EAEFFB570FB}"/>
              </a:ext>
            </a:extLst>
          </p:cNvPr>
          <p:cNvSpPr>
            <a:spLocks noGrp="1"/>
          </p:cNvSpPr>
          <p:nvPr>
            <p:ph type="subTitle" idx="1"/>
          </p:nvPr>
        </p:nvSpPr>
        <p:spPr>
          <a:xfrm>
            <a:off x="1524000" y="3236120"/>
            <a:ext cx="9144000" cy="1655762"/>
          </a:xfrm>
        </p:spPr>
        <p:txBody>
          <a:bodyPr/>
          <a:lstStyle/>
          <a:p>
            <a:endParaRPr lang="en-US" dirty="0"/>
          </a:p>
          <a:p>
            <a:r>
              <a:rPr lang="en-US" sz="2800" dirty="0"/>
              <a:t>WRAP Regional Haze Planning Webinar</a:t>
            </a:r>
          </a:p>
          <a:p>
            <a:r>
              <a:rPr lang="en-US" sz="2800" dirty="0"/>
              <a:t>June 20, 2019</a:t>
            </a:r>
          </a:p>
        </p:txBody>
      </p:sp>
      <p:sp>
        <p:nvSpPr>
          <p:cNvPr id="3" name="Slide Number Placeholder 2">
            <a:extLst>
              <a:ext uri="{FF2B5EF4-FFF2-40B4-BE49-F238E27FC236}">
                <a16:creationId xmlns:a16="http://schemas.microsoft.com/office/drawing/2014/main" id="{7B892CE7-1725-41BC-BC4D-4B52D1EBA32A}"/>
              </a:ext>
            </a:extLst>
          </p:cNvPr>
          <p:cNvSpPr>
            <a:spLocks noGrp="1"/>
          </p:cNvSpPr>
          <p:nvPr>
            <p:ph type="sldNum" sz="quarter" idx="12"/>
          </p:nvPr>
        </p:nvSpPr>
        <p:spPr/>
        <p:txBody>
          <a:bodyPr/>
          <a:lstStyle/>
          <a:p>
            <a:fld id="{DF8DBE57-8C63-4342-864F-B5732E775455}" type="slidenum">
              <a:rPr lang="en-US" smtClean="0"/>
              <a:t>1</a:t>
            </a:fld>
            <a:endParaRPr lang="en-US"/>
          </a:p>
        </p:txBody>
      </p:sp>
    </p:spTree>
    <p:extLst>
      <p:ext uri="{BB962C8B-B14F-4D97-AF65-F5344CB8AC3E}">
        <p14:creationId xmlns:p14="http://schemas.microsoft.com/office/powerpoint/2010/main" val="3043225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4167EEF-FDB4-438E-8B54-95E63B3F5751}"/>
              </a:ext>
            </a:extLst>
          </p:cNvPr>
          <p:cNvSpPr>
            <a:spLocks noGrp="1"/>
          </p:cNvSpPr>
          <p:nvPr>
            <p:ph type="title"/>
          </p:nvPr>
        </p:nvSpPr>
        <p:spPr/>
        <p:txBody>
          <a:bodyPr/>
          <a:lstStyle/>
          <a:p>
            <a:r>
              <a:rPr lang="en-GB" dirty="0"/>
              <a:t>Baseline Inventory - Results</a:t>
            </a:r>
            <a:br>
              <a:rPr lang="en-GB" dirty="0"/>
            </a:br>
            <a:endParaRPr lang="en-GB" dirty="0"/>
          </a:p>
        </p:txBody>
      </p:sp>
      <p:sp>
        <p:nvSpPr>
          <p:cNvPr id="4" name="Slide Number Placeholder 3">
            <a:extLst>
              <a:ext uri="{FF2B5EF4-FFF2-40B4-BE49-F238E27FC236}">
                <a16:creationId xmlns:a16="http://schemas.microsoft.com/office/drawing/2014/main" id="{09E1F8A3-2DDB-4A84-A522-CDAAD446E80E}"/>
              </a:ext>
            </a:extLst>
          </p:cNvPr>
          <p:cNvSpPr>
            <a:spLocks noGrp="1"/>
          </p:cNvSpPr>
          <p:nvPr>
            <p:ph type="sldNum" sz="quarter" idx="12"/>
          </p:nvPr>
        </p:nvSpPr>
        <p:spPr/>
        <p:txBody>
          <a:bodyPr/>
          <a:lstStyle/>
          <a:p>
            <a:fld id="{31421AFA-3AE7-4CEA-BC9B-447859BED57B}" type="slidenum">
              <a:rPr lang="en-GB" smtClean="0"/>
              <a:pPr/>
              <a:t>10</a:t>
            </a:fld>
            <a:endParaRPr lang="en-GB" dirty="0"/>
          </a:p>
        </p:txBody>
      </p:sp>
      <p:pic>
        <p:nvPicPr>
          <p:cNvPr id="6" name="Picture 5">
            <a:extLst>
              <a:ext uri="{FF2B5EF4-FFF2-40B4-BE49-F238E27FC236}">
                <a16:creationId xmlns:a16="http://schemas.microsoft.com/office/drawing/2014/main" id="{BF659839-4A7E-4403-917A-2B4A785F3AF6}"/>
              </a:ext>
            </a:extLst>
          </p:cNvPr>
          <p:cNvPicPr>
            <a:picLocks noChangeAspect="1"/>
          </p:cNvPicPr>
          <p:nvPr/>
        </p:nvPicPr>
        <p:blipFill>
          <a:blip r:embed="rId3"/>
          <a:stretch>
            <a:fillRect/>
          </a:stretch>
        </p:blipFill>
        <p:spPr>
          <a:xfrm>
            <a:off x="800534" y="882947"/>
            <a:ext cx="7001646" cy="5092106"/>
          </a:xfrm>
          <a:prstGeom prst="rect">
            <a:avLst/>
          </a:prstGeom>
        </p:spPr>
      </p:pic>
      <p:sp>
        <p:nvSpPr>
          <p:cNvPr id="2" name="TextBox 1"/>
          <p:cNvSpPr txBox="1"/>
          <p:nvPr/>
        </p:nvSpPr>
        <p:spPr>
          <a:xfrm>
            <a:off x="7996136" y="1079770"/>
            <a:ext cx="3842425" cy="2337508"/>
          </a:xfrm>
          <a:prstGeom prst="rect">
            <a:avLst/>
          </a:prstGeom>
          <a:noFill/>
        </p:spPr>
        <p:txBody>
          <a:bodyPr wrap="square" rtlCol="0">
            <a:spAutoFit/>
          </a:bodyPr>
          <a:lstStyle/>
          <a:p>
            <a:r>
              <a:rPr lang="en-US" u="sng" dirty="0"/>
              <a:t>Regional Modeling Scenarios</a:t>
            </a:r>
          </a:p>
          <a:p>
            <a:endParaRPr lang="en-US" dirty="0"/>
          </a:p>
          <a:p>
            <a:r>
              <a:rPr lang="en-US" dirty="0"/>
              <a:t>2014 NEIv2 in Shakeout v1 run</a:t>
            </a:r>
          </a:p>
          <a:p>
            <a:endParaRPr lang="en-US" dirty="0"/>
          </a:p>
          <a:p>
            <a:r>
              <a:rPr lang="en-US" dirty="0"/>
              <a:t>OGWG v1 in Shakeout v2 run</a:t>
            </a:r>
          </a:p>
          <a:p>
            <a:endParaRPr lang="en-US" dirty="0"/>
          </a:p>
          <a:p>
            <a:r>
              <a:rPr lang="en-US" dirty="0"/>
              <a:t>OGWG v2 in Current/Representative Baseline run</a:t>
            </a:r>
          </a:p>
        </p:txBody>
      </p:sp>
    </p:spTree>
    <p:extLst>
      <p:ext uri="{BB962C8B-B14F-4D97-AF65-F5344CB8AC3E}">
        <p14:creationId xmlns:p14="http://schemas.microsoft.com/office/powerpoint/2010/main" val="1737621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136ECB-82AF-41B9-A9C2-8CD90CAA7D68}"/>
              </a:ext>
            </a:extLst>
          </p:cNvPr>
          <p:cNvSpPr>
            <a:spLocks noGrp="1"/>
          </p:cNvSpPr>
          <p:nvPr>
            <p:ph idx="1"/>
          </p:nvPr>
        </p:nvSpPr>
        <p:spPr>
          <a:xfrm>
            <a:off x="800534" y="1585836"/>
            <a:ext cx="10507756" cy="3962821"/>
          </a:xfrm>
        </p:spPr>
        <p:txBody>
          <a:bodyPr>
            <a:normAutofit/>
          </a:bodyPr>
          <a:lstStyle/>
          <a:p>
            <a:pPr fontAlgn="ctr"/>
            <a:r>
              <a:rPr lang="en-US" dirty="0"/>
              <a:t>WRAP co-chairs communicated to EPA the availability of the baseline 2014-2016 inventory for use in EPA’s 2016 Modeling Platform  </a:t>
            </a:r>
          </a:p>
          <a:p>
            <a:pPr marL="0" indent="0" fontAlgn="ctr">
              <a:buNone/>
            </a:pPr>
            <a:endParaRPr lang="en-US" dirty="0"/>
          </a:p>
          <a:p>
            <a:pPr fontAlgn="ctr"/>
            <a:r>
              <a:rPr lang="en-US" dirty="0"/>
              <a:t>2017 NEI should include and account for inventory improvements  </a:t>
            </a:r>
          </a:p>
          <a:p>
            <a:pPr lvl="1" fontAlgn="ctr"/>
            <a:r>
              <a:rPr lang="en-US" dirty="0"/>
              <a:t>Path forward being discussed currently with EPA.</a:t>
            </a:r>
          </a:p>
          <a:p>
            <a:pPr lvl="1" fontAlgn="ctr"/>
            <a:r>
              <a:rPr lang="en-US" dirty="0"/>
              <a:t>Impact would vary from state to state.</a:t>
            </a:r>
          </a:p>
        </p:txBody>
      </p:sp>
      <p:sp>
        <p:nvSpPr>
          <p:cNvPr id="3" name="Title 2">
            <a:extLst>
              <a:ext uri="{FF2B5EF4-FFF2-40B4-BE49-F238E27FC236}">
                <a16:creationId xmlns:a16="http://schemas.microsoft.com/office/drawing/2014/main" id="{C4167EEF-FDB4-438E-8B54-95E63B3F5751}"/>
              </a:ext>
            </a:extLst>
          </p:cNvPr>
          <p:cNvSpPr>
            <a:spLocks noGrp="1"/>
          </p:cNvSpPr>
          <p:nvPr>
            <p:ph type="title"/>
          </p:nvPr>
        </p:nvSpPr>
        <p:spPr/>
        <p:txBody>
          <a:bodyPr/>
          <a:lstStyle/>
          <a:p>
            <a:r>
              <a:rPr lang="en-GB" dirty="0"/>
              <a:t>Baseline Inventory – EPA Updates</a:t>
            </a:r>
            <a:br>
              <a:rPr lang="en-GB" dirty="0"/>
            </a:br>
            <a:endParaRPr lang="en-GB" dirty="0"/>
          </a:p>
        </p:txBody>
      </p:sp>
      <p:sp>
        <p:nvSpPr>
          <p:cNvPr id="4" name="Slide Number Placeholder 3">
            <a:extLst>
              <a:ext uri="{FF2B5EF4-FFF2-40B4-BE49-F238E27FC236}">
                <a16:creationId xmlns:a16="http://schemas.microsoft.com/office/drawing/2014/main" id="{09E1F8A3-2DDB-4A84-A522-CDAAD446E80E}"/>
              </a:ext>
            </a:extLst>
          </p:cNvPr>
          <p:cNvSpPr>
            <a:spLocks noGrp="1"/>
          </p:cNvSpPr>
          <p:nvPr>
            <p:ph type="sldNum" sz="quarter" idx="12"/>
          </p:nvPr>
        </p:nvSpPr>
        <p:spPr/>
        <p:txBody>
          <a:bodyPr/>
          <a:lstStyle/>
          <a:p>
            <a:fld id="{31421AFA-3AE7-4CEA-BC9B-447859BED57B}" type="slidenum">
              <a:rPr lang="en-GB" smtClean="0"/>
              <a:pPr/>
              <a:t>11</a:t>
            </a:fld>
            <a:endParaRPr lang="en-GB" dirty="0"/>
          </a:p>
        </p:txBody>
      </p:sp>
    </p:spTree>
    <p:extLst>
      <p:ext uri="{BB962C8B-B14F-4D97-AF65-F5344CB8AC3E}">
        <p14:creationId xmlns:p14="http://schemas.microsoft.com/office/powerpoint/2010/main" val="3707037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136ECB-82AF-41B9-A9C2-8CD90CAA7D68}"/>
              </a:ext>
            </a:extLst>
          </p:cNvPr>
          <p:cNvSpPr>
            <a:spLocks noGrp="1"/>
          </p:cNvSpPr>
          <p:nvPr>
            <p:ph idx="1"/>
          </p:nvPr>
        </p:nvSpPr>
        <p:spPr>
          <a:xfrm>
            <a:off x="800533" y="1595166"/>
            <a:ext cx="9948048" cy="3669369"/>
          </a:xfrm>
        </p:spPr>
        <p:txBody>
          <a:bodyPr/>
          <a:lstStyle/>
          <a:p>
            <a:r>
              <a:rPr lang="en-US" dirty="0">
                <a:latin typeface="Calibri (Body)"/>
                <a:ea typeface="Verdana" panose="020B0604030504040204" pitchFamily="34" charset="0"/>
                <a:cs typeface="Verdana" panose="020B0604030504040204" pitchFamily="34" charset="0"/>
              </a:rPr>
              <a:t>Develop low, medium and high scenario emission inventories</a:t>
            </a:r>
          </a:p>
          <a:p>
            <a:pPr lvl="1"/>
            <a:r>
              <a:rPr lang="en-US" dirty="0">
                <a:latin typeface="Calibri (Body)"/>
                <a:ea typeface="Verdana" panose="020B0604030504040204" pitchFamily="34" charset="0"/>
                <a:cs typeface="Verdana" panose="020B0604030504040204" pitchFamily="34" charset="0"/>
              </a:rPr>
              <a:t>Medium scenario for regional haze modeling</a:t>
            </a:r>
          </a:p>
          <a:p>
            <a:pPr lvl="1"/>
            <a:r>
              <a:rPr lang="en-US" dirty="0">
                <a:latin typeface="Calibri (Body)"/>
                <a:ea typeface="Verdana" panose="020B0604030504040204" pitchFamily="34" charset="0"/>
                <a:cs typeface="Verdana" panose="020B0604030504040204" pitchFamily="34" charset="0"/>
              </a:rPr>
              <a:t>Low and high scenarios for planning purposes</a:t>
            </a:r>
          </a:p>
          <a:p>
            <a:r>
              <a:rPr lang="en-US" dirty="0">
                <a:latin typeface="Calibri (Body)"/>
                <a:ea typeface="Verdana" panose="020B0604030504040204" pitchFamily="34" charset="0"/>
                <a:cs typeface="Verdana" panose="020B0604030504040204" pitchFamily="34" charset="0"/>
              </a:rPr>
              <a:t>Medium scenario being finalized based on previous agency input</a:t>
            </a:r>
          </a:p>
          <a:p>
            <a:r>
              <a:rPr lang="en-US" dirty="0">
                <a:latin typeface="Calibri (Body)"/>
                <a:ea typeface="Verdana" panose="020B0604030504040204" pitchFamily="34" charset="0"/>
                <a:cs typeface="Verdana" panose="020B0604030504040204" pitchFamily="34" charset="0"/>
              </a:rPr>
              <a:t>Developing low and high scenario methodology</a:t>
            </a:r>
          </a:p>
          <a:p>
            <a:r>
              <a:rPr lang="en-US" i="1" dirty="0">
                <a:latin typeface="Calibri (Body)"/>
                <a:ea typeface="Verdana" panose="020B0604030504040204" pitchFamily="34" charset="0"/>
                <a:cs typeface="Verdana" panose="020B0604030504040204" pitchFamily="34" charset="0"/>
              </a:rPr>
              <a:t>Agency involvement: review of inventory and related products later this summer</a:t>
            </a:r>
            <a:endParaRPr lang="en-US" sz="1600" dirty="0">
              <a:latin typeface="Calibri (Body)"/>
              <a:ea typeface="Verdana" panose="020B0604030504040204" pitchFamily="34" charset="0"/>
              <a:cs typeface="Verdana" panose="020B0604030504040204" pitchFamily="34" charset="0"/>
            </a:endParaRPr>
          </a:p>
          <a:p>
            <a:pPr lvl="1"/>
            <a:endParaRPr lang="en-US" sz="2800" dirty="0">
              <a:latin typeface="Verdana" panose="020B0604030504040204" pitchFamily="34" charset="0"/>
              <a:ea typeface="Verdana" panose="020B0604030504040204" pitchFamily="34" charset="0"/>
              <a:cs typeface="Verdana" panose="020B0604030504040204" pitchFamily="34" charset="0"/>
            </a:endParaRPr>
          </a:p>
          <a:p>
            <a:pPr lvl="2"/>
            <a:endParaRPr lang="en-US" dirty="0"/>
          </a:p>
          <a:p>
            <a:endParaRPr lang="en-GB" dirty="0"/>
          </a:p>
        </p:txBody>
      </p:sp>
      <p:sp>
        <p:nvSpPr>
          <p:cNvPr id="3" name="Title 2">
            <a:extLst>
              <a:ext uri="{FF2B5EF4-FFF2-40B4-BE49-F238E27FC236}">
                <a16:creationId xmlns:a16="http://schemas.microsoft.com/office/drawing/2014/main" id="{C4167EEF-FDB4-438E-8B54-95E63B3F5751}"/>
              </a:ext>
            </a:extLst>
          </p:cNvPr>
          <p:cNvSpPr>
            <a:spLocks noGrp="1"/>
          </p:cNvSpPr>
          <p:nvPr>
            <p:ph type="title"/>
          </p:nvPr>
        </p:nvSpPr>
        <p:spPr/>
        <p:txBody>
          <a:bodyPr/>
          <a:lstStyle/>
          <a:p>
            <a:r>
              <a:rPr lang="en-GB" dirty="0"/>
              <a:t>Forecast Scenarios (OTB &amp; OTW)</a:t>
            </a:r>
            <a:br>
              <a:rPr lang="en-GB" dirty="0"/>
            </a:br>
            <a:endParaRPr lang="en-GB" dirty="0"/>
          </a:p>
        </p:txBody>
      </p:sp>
      <p:sp>
        <p:nvSpPr>
          <p:cNvPr id="4" name="Slide Number Placeholder 3">
            <a:extLst>
              <a:ext uri="{FF2B5EF4-FFF2-40B4-BE49-F238E27FC236}">
                <a16:creationId xmlns:a16="http://schemas.microsoft.com/office/drawing/2014/main" id="{09E1F8A3-2DDB-4A84-A522-CDAAD446E80E}"/>
              </a:ext>
            </a:extLst>
          </p:cNvPr>
          <p:cNvSpPr>
            <a:spLocks noGrp="1"/>
          </p:cNvSpPr>
          <p:nvPr>
            <p:ph type="sldNum" sz="quarter" idx="12"/>
          </p:nvPr>
        </p:nvSpPr>
        <p:spPr/>
        <p:txBody>
          <a:bodyPr/>
          <a:lstStyle/>
          <a:p>
            <a:fld id="{31421AFA-3AE7-4CEA-BC9B-447859BED57B}" type="slidenum">
              <a:rPr lang="en-GB" smtClean="0"/>
              <a:pPr/>
              <a:t>12</a:t>
            </a:fld>
            <a:endParaRPr lang="en-GB" dirty="0"/>
          </a:p>
        </p:txBody>
      </p:sp>
    </p:spTree>
    <p:extLst>
      <p:ext uri="{BB962C8B-B14F-4D97-AF65-F5344CB8AC3E}">
        <p14:creationId xmlns:p14="http://schemas.microsoft.com/office/powerpoint/2010/main" val="602894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a:extLst>
              <a:ext uri="{FF2B5EF4-FFF2-40B4-BE49-F238E27FC236}">
                <a16:creationId xmlns:a16="http://schemas.microsoft.com/office/drawing/2014/main" id="{E436A1AB-D548-4104-BD45-98E5608E5EEA}"/>
              </a:ext>
            </a:extLst>
          </p:cNvPr>
          <p:cNvSpPr txBox="1">
            <a:spLocks/>
          </p:cNvSpPr>
          <p:nvPr/>
        </p:nvSpPr>
        <p:spPr bwMode="auto">
          <a:xfrm>
            <a:off x="800534" y="1978090"/>
            <a:ext cx="9948047" cy="328644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252000" indent="-252000" algn="l" defTabSz="457189" rtl="0" eaLnBrk="1" fontAlgn="base" hangingPunct="1">
              <a:lnSpc>
                <a:spcPct val="100000"/>
              </a:lnSpc>
              <a:spcBef>
                <a:spcPct val="0"/>
              </a:spcBef>
              <a:spcAft>
                <a:spcPts val="1200"/>
              </a:spcAft>
              <a:buFont typeface="Verdana" pitchFamily="34" charset="0"/>
              <a:buChar char="•"/>
              <a:defRPr kern="1200" spc="-50" baseline="0">
                <a:solidFill>
                  <a:schemeClr val="tx1"/>
                </a:solidFill>
                <a:latin typeface="Verdana"/>
                <a:ea typeface="Verdana" pitchFamily="34" charset="0"/>
                <a:cs typeface="Verdana" pitchFamily="34" charset="0"/>
              </a:defRPr>
            </a:lvl1pPr>
            <a:lvl2pPr marL="648000" indent="-252000" algn="l" defTabSz="457189" rtl="0" eaLnBrk="1" fontAlgn="base" hangingPunct="1">
              <a:lnSpc>
                <a:spcPct val="100000"/>
              </a:lnSpc>
              <a:spcBef>
                <a:spcPct val="0"/>
              </a:spcBef>
              <a:spcAft>
                <a:spcPts val="1200"/>
              </a:spcAft>
              <a:buFont typeface="Verdana" pitchFamily="34" charset="0"/>
              <a:buChar char="•"/>
              <a:defRPr sz="1600" kern="1200" spc="-50" baseline="0">
                <a:solidFill>
                  <a:schemeClr val="tx1"/>
                </a:solidFill>
                <a:latin typeface="Verdana"/>
                <a:ea typeface="Verdana" pitchFamily="34" charset="0"/>
                <a:cs typeface="+mn-cs"/>
              </a:defRPr>
            </a:lvl2pPr>
            <a:lvl3pPr marL="979200" indent="-252000" algn="l" defTabSz="457189" rtl="0" eaLnBrk="1" fontAlgn="base" hangingPunct="1">
              <a:lnSpc>
                <a:spcPct val="100000"/>
              </a:lnSpc>
              <a:spcBef>
                <a:spcPct val="0"/>
              </a:spcBef>
              <a:spcAft>
                <a:spcPts val="1200"/>
              </a:spcAft>
              <a:buFont typeface="Verdana" pitchFamily="34" charset="0"/>
              <a:buChar char="•"/>
              <a:defRPr sz="1400" kern="1200" spc="-50" baseline="0">
                <a:solidFill>
                  <a:schemeClr val="tx1"/>
                </a:solidFill>
                <a:latin typeface="Verdana"/>
                <a:ea typeface="Verdana" pitchFamily="34" charset="0"/>
                <a:cs typeface="+mn-cs"/>
              </a:defRPr>
            </a:lvl3pPr>
            <a:lvl4pPr marL="1431925" indent="-287338" algn="l" defTabSz="457189" rtl="0" eaLnBrk="1" fontAlgn="base" hangingPunct="1">
              <a:lnSpc>
                <a:spcPct val="100000"/>
              </a:lnSpc>
              <a:spcBef>
                <a:spcPct val="0"/>
              </a:spcBef>
              <a:spcAft>
                <a:spcPts val="1200"/>
              </a:spcAft>
              <a:buFont typeface="Arial" panose="020B0604020202020204" pitchFamily="34" charset="0"/>
              <a:buChar char="•"/>
              <a:tabLst>
                <a:tab pos="1431925" algn="l"/>
              </a:tabLst>
              <a:defRPr sz="1400" kern="1200" spc="-50" baseline="0">
                <a:solidFill>
                  <a:schemeClr val="tx1"/>
                </a:solidFill>
                <a:latin typeface="Verdana"/>
                <a:ea typeface="Verdana" pitchFamily="34" charset="0"/>
                <a:cs typeface="+mn-cs"/>
              </a:defRPr>
            </a:lvl4pPr>
            <a:lvl5pPr marL="1884363" indent="-285750" algn="l" defTabSz="457189" rtl="0" eaLnBrk="1" fontAlgn="base" hangingPunct="1">
              <a:lnSpc>
                <a:spcPct val="80000"/>
              </a:lnSpc>
              <a:spcBef>
                <a:spcPct val="0"/>
              </a:spcBef>
              <a:spcAft>
                <a:spcPts val="1200"/>
              </a:spcAft>
              <a:buFont typeface="Arial" panose="020B0604020202020204" pitchFamily="34" charset="0"/>
              <a:buChar char="•"/>
              <a:defRPr sz="1400" b="0" kern="1200" cap="none" spc="-100" baseline="0">
                <a:solidFill>
                  <a:schemeClr val="tx1"/>
                </a:solidFill>
                <a:latin typeface="Verdana"/>
                <a:ea typeface="Verdana" pitchFamily="34" charset="0"/>
                <a:cs typeface="+mn-cs"/>
              </a:defRPr>
            </a:lvl5pPr>
            <a:lvl6pPr marL="0" indent="0" algn="l" defTabSz="457189" rtl="0" eaLnBrk="1" latinLnBrk="0" hangingPunct="1">
              <a:spcBef>
                <a:spcPts val="0"/>
              </a:spcBef>
              <a:spcAft>
                <a:spcPts val="600"/>
              </a:spcAft>
              <a:buClr>
                <a:schemeClr val="tx2"/>
              </a:buClr>
              <a:buFont typeface="Arial" panose="020B0604020202020204" pitchFamily="34" charset="0"/>
              <a:buChar char="​"/>
              <a:defRPr sz="1800" b="1" kern="1200" cap="all" spc="-50" baseline="0">
                <a:solidFill>
                  <a:schemeClr val="tx2"/>
                </a:solidFill>
                <a:latin typeface="+mn-lt"/>
                <a:ea typeface="+mn-ea"/>
                <a:cs typeface="+mn-cs"/>
              </a:defRPr>
            </a:lvl6pPr>
            <a:lvl7pPr marL="0" indent="0" algn="l" defTabSz="457189" rtl="0" eaLnBrk="1" latinLnBrk="0" hangingPunct="1">
              <a:spcBef>
                <a:spcPts val="0"/>
              </a:spcBef>
              <a:spcAft>
                <a:spcPts val="1200"/>
              </a:spcAft>
              <a:buFont typeface="Arial" panose="020B0604020202020204" pitchFamily="34" charset="0"/>
              <a:buChar char="​"/>
              <a:defRPr sz="1800" i="0" kern="1200" spc="-50">
                <a:solidFill>
                  <a:schemeClr val="bg2"/>
                </a:solidFill>
                <a:latin typeface="+mn-lt"/>
                <a:ea typeface="+mn-ea"/>
                <a:cs typeface="+mn-cs"/>
              </a:defRPr>
            </a:lvl7pPr>
            <a:lvl8pPr marL="648000" indent="-252000" algn="l" defTabSz="457189" rtl="0" eaLnBrk="1" latinLnBrk="0" hangingPunct="1">
              <a:spcBef>
                <a:spcPts val="0"/>
              </a:spcBef>
              <a:spcAft>
                <a:spcPts val="1200"/>
              </a:spcAft>
              <a:buClr>
                <a:schemeClr val="bg2"/>
              </a:buClr>
              <a:buFont typeface="+mj-lt"/>
              <a:buAutoNum type="arabicPeriod"/>
              <a:defRPr sz="1600" kern="1200" spc="-50">
                <a:solidFill>
                  <a:schemeClr val="tx1"/>
                </a:solidFill>
                <a:latin typeface="+mn-lt"/>
                <a:ea typeface="+mn-ea"/>
                <a:cs typeface="+mn-cs"/>
              </a:defRPr>
            </a:lvl8pPr>
            <a:lvl9pPr marL="648000" indent="-252000" algn="l" defTabSz="457189" rtl="0" eaLnBrk="1" latinLnBrk="0" hangingPunct="1">
              <a:spcBef>
                <a:spcPts val="0"/>
              </a:spcBef>
              <a:spcAft>
                <a:spcPts val="1200"/>
              </a:spcAft>
              <a:buClr>
                <a:schemeClr val="bg2"/>
              </a:buClr>
              <a:buFont typeface="+mj-lt"/>
              <a:buAutoNum type="alphaUcPeriod"/>
              <a:defRPr sz="1600" kern="1200" spc="-50">
                <a:solidFill>
                  <a:schemeClr val="tx1"/>
                </a:solidFill>
                <a:latin typeface="+mn-lt"/>
                <a:ea typeface="+mn-ea"/>
                <a:cs typeface="+mn-cs"/>
              </a:defRPr>
            </a:lvl9pPr>
          </a:lstStyle>
          <a:p>
            <a:r>
              <a:rPr lang="en-US" sz="3200" dirty="0">
                <a:latin typeface="Calibri (Body)"/>
              </a:rPr>
              <a:t>Develop single scenario (likely medium OTB &amp; OTW scenario) future year emission inventory</a:t>
            </a:r>
          </a:p>
          <a:p>
            <a:r>
              <a:rPr lang="en-US" sz="3200" dirty="0">
                <a:latin typeface="Calibri (Body)"/>
              </a:rPr>
              <a:t>Determining source categories that will be the focus of additional reasonable controls analysis</a:t>
            </a:r>
          </a:p>
          <a:p>
            <a:r>
              <a:rPr lang="en-US" sz="3200" dirty="0">
                <a:latin typeface="Calibri (Body)"/>
              </a:rPr>
              <a:t>Compiling survey results applicable to future year control scenarios</a:t>
            </a:r>
          </a:p>
          <a:p>
            <a:r>
              <a:rPr lang="en-US" sz="3200" i="1" dirty="0">
                <a:latin typeface="Calibri (Body)"/>
              </a:rPr>
              <a:t>Agency involvement: review of survey results related to controls and focus source categories memo</a:t>
            </a:r>
            <a:endParaRPr lang="en-US" sz="3200" dirty="0">
              <a:latin typeface="Calibri (Body)"/>
            </a:endParaRPr>
          </a:p>
          <a:p>
            <a:pPr lvl="1"/>
            <a:endParaRPr lang="en-US" dirty="0">
              <a:latin typeface="Calibri (Body)"/>
            </a:endParaRPr>
          </a:p>
          <a:p>
            <a:pPr lvl="2"/>
            <a:endParaRPr lang="en-US" dirty="0">
              <a:latin typeface="Calibri (Body)"/>
            </a:endParaRPr>
          </a:p>
          <a:p>
            <a:endParaRPr lang="en-GB" dirty="0"/>
          </a:p>
        </p:txBody>
      </p:sp>
      <p:sp>
        <p:nvSpPr>
          <p:cNvPr id="3" name="Title 2">
            <a:extLst>
              <a:ext uri="{FF2B5EF4-FFF2-40B4-BE49-F238E27FC236}">
                <a16:creationId xmlns:a16="http://schemas.microsoft.com/office/drawing/2014/main" id="{BB76A027-87DE-431D-9A07-3A46AACAF468}"/>
              </a:ext>
            </a:extLst>
          </p:cNvPr>
          <p:cNvSpPr>
            <a:spLocks noGrp="1"/>
          </p:cNvSpPr>
          <p:nvPr>
            <p:ph type="title"/>
          </p:nvPr>
        </p:nvSpPr>
        <p:spPr/>
        <p:txBody>
          <a:bodyPr>
            <a:normAutofit fontScale="90000"/>
          </a:bodyPr>
          <a:lstStyle/>
          <a:p>
            <a:r>
              <a:rPr lang="en-GB" dirty="0"/>
              <a:t>Forecast Scenarios (Additional Reasonable Controls)</a:t>
            </a:r>
            <a:br>
              <a:rPr lang="en-GB" dirty="0"/>
            </a:br>
            <a:endParaRPr lang="en-US" dirty="0"/>
          </a:p>
        </p:txBody>
      </p:sp>
      <p:sp>
        <p:nvSpPr>
          <p:cNvPr id="4" name="Slide Number Placeholder 3">
            <a:extLst>
              <a:ext uri="{FF2B5EF4-FFF2-40B4-BE49-F238E27FC236}">
                <a16:creationId xmlns:a16="http://schemas.microsoft.com/office/drawing/2014/main" id="{7DD1D105-2097-4267-ADDF-1EDD90E4ADDC}"/>
              </a:ext>
            </a:extLst>
          </p:cNvPr>
          <p:cNvSpPr>
            <a:spLocks noGrp="1"/>
          </p:cNvSpPr>
          <p:nvPr>
            <p:ph type="sldNum" sz="quarter" idx="12"/>
          </p:nvPr>
        </p:nvSpPr>
        <p:spPr/>
        <p:txBody>
          <a:bodyPr/>
          <a:lstStyle/>
          <a:p>
            <a:fld id="{31421AFA-3AE7-4CEA-BC9B-447859BED57B}" type="slidenum">
              <a:rPr lang="en-GB" smtClean="0"/>
              <a:pPr/>
              <a:t>13</a:t>
            </a:fld>
            <a:endParaRPr lang="en-GB" dirty="0"/>
          </a:p>
        </p:txBody>
      </p:sp>
    </p:spTree>
    <p:extLst>
      <p:ext uri="{BB962C8B-B14F-4D97-AF65-F5344CB8AC3E}">
        <p14:creationId xmlns:p14="http://schemas.microsoft.com/office/powerpoint/2010/main" val="329423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215F0-F1EB-4A0A-852C-5EABA8BA91A1}"/>
              </a:ext>
            </a:extLst>
          </p:cNvPr>
          <p:cNvSpPr>
            <a:spLocks noGrp="1"/>
          </p:cNvSpPr>
          <p:nvPr>
            <p:ph type="title"/>
          </p:nvPr>
        </p:nvSpPr>
        <p:spPr/>
        <p:txBody>
          <a:bodyPr/>
          <a:lstStyle/>
          <a:p>
            <a:r>
              <a:rPr lang="en-GB" dirty="0"/>
              <a:t>Status, Schedule &amp; Looking Ahead</a:t>
            </a:r>
            <a:br>
              <a:rPr lang="en-GB" dirty="0"/>
            </a:br>
            <a:endParaRPr lang="en-GB" dirty="0"/>
          </a:p>
        </p:txBody>
      </p:sp>
      <p:sp>
        <p:nvSpPr>
          <p:cNvPr id="4" name="Slide Number Placeholder 3">
            <a:extLst>
              <a:ext uri="{FF2B5EF4-FFF2-40B4-BE49-F238E27FC236}">
                <a16:creationId xmlns:a16="http://schemas.microsoft.com/office/drawing/2014/main" id="{4C40C9D3-42BA-405A-8271-809E10ED0A4D}"/>
              </a:ext>
            </a:extLst>
          </p:cNvPr>
          <p:cNvSpPr>
            <a:spLocks noGrp="1"/>
          </p:cNvSpPr>
          <p:nvPr>
            <p:ph type="sldNum" sz="quarter" idx="12"/>
          </p:nvPr>
        </p:nvSpPr>
        <p:spPr/>
        <p:txBody>
          <a:bodyPr/>
          <a:lstStyle/>
          <a:p>
            <a:fld id="{31421AFA-3AE7-4CEA-BC9B-447859BED57B}" type="slidenum">
              <a:rPr lang="en-GB" smtClean="0"/>
              <a:pPr/>
              <a:t>14</a:t>
            </a:fld>
            <a:endParaRPr lang="en-GB" dirty="0"/>
          </a:p>
        </p:txBody>
      </p:sp>
      <p:pic>
        <p:nvPicPr>
          <p:cNvPr id="6" name="Picture 5">
            <a:extLst>
              <a:ext uri="{FF2B5EF4-FFF2-40B4-BE49-F238E27FC236}">
                <a16:creationId xmlns:a16="http://schemas.microsoft.com/office/drawing/2014/main" id="{925F6B25-5B09-46E9-ABCA-E65D56AB3EA7}"/>
              </a:ext>
            </a:extLst>
          </p:cNvPr>
          <p:cNvPicPr>
            <a:picLocks noChangeAspect="1"/>
          </p:cNvPicPr>
          <p:nvPr/>
        </p:nvPicPr>
        <p:blipFill>
          <a:blip r:embed="rId4"/>
          <a:stretch>
            <a:fillRect/>
          </a:stretch>
        </p:blipFill>
        <p:spPr>
          <a:xfrm>
            <a:off x="800534" y="1044787"/>
            <a:ext cx="8624369" cy="4892724"/>
          </a:xfrm>
          <a:prstGeom prst="rect">
            <a:avLst/>
          </a:prstGeom>
        </p:spPr>
      </p:pic>
    </p:spTree>
    <p:custDataLst>
      <p:tags r:id="rId1"/>
    </p:custDataLst>
    <p:extLst>
      <p:ext uri="{BB962C8B-B14F-4D97-AF65-F5344CB8AC3E}">
        <p14:creationId xmlns:p14="http://schemas.microsoft.com/office/powerpoint/2010/main" val="31680088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a16="http://schemas.microsoft.com/office/drawing/2014/main" xmlns:p14="http://schemas.microsoft.com/office/powerpoint/2010/main"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215F0-F1EB-4A0A-852C-5EABA8BA91A1}"/>
              </a:ext>
            </a:extLst>
          </p:cNvPr>
          <p:cNvSpPr>
            <a:spLocks noGrp="1"/>
          </p:cNvSpPr>
          <p:nvPr>
            <p:ph type="title"/>
          </p:nvPr>
        </p:nvSpPr>
        <p:spPr/>
        <p:txBody>
          <a:bodyPr/>
          <a:lstStyle/>
          <a:p>
            <a:r>
              <a:rPr lang="en-GB" dirty="0"/>
              <a:t>Questions?</a:t>
            </a:r>
          </a:p>
        </p:txBody>
      </p:sp>
      <p:sp>
        <p:nvSpPr>
          <p:cNvPr id="4" name="Slide Number Placeholder 3">
            <a:extLst>
              <a:ext uri="{FF2B5EF4-FFF2-40B4-BE49-F238E27FC236}">
                <a16:creationId xmlns:a16="http://schemas.microsoft.com/office/drawing/2014/main" id="{BB574F95-2116-4BBD-919B-6DCA1452DDAC}"/>
              </a:ext>
            </a:extLst>
          </p:cNvPr>
          <p:cNvSpPr>
            <a:spLocks noGrp="1"/>
          </p:cNvSpPr>
          <p:nvPr>
            <p:ph type="sldNum" sz="quarter" idx="12"/>
          </p:nvPr>
        </p:nvSpPr>
        <p:spPr/>
        <p:txBody>
          <a:bodyPr/>
          <a:lstStyle/>
          <a:p>
            <a:fld id="{31421AFA-3AE7-4CEA-BC9B-447859BED57B}" type="slidenum">
              <a:rPr lang="en-GB" smtClean="0"/>
              <a:pPr/>
              <a:t>15</a:t>
            </a:fld>
            <a:endParaRPr lang="en-GB" dirty="0"/>
          </a:p>
        </p:txBody>
      </p:sp>
    </p:spTree>
    <p:custDataLst>
      <p:tags r:id="rId1"/>
    </p:custDataLst>
    <p:extLst>
      <p:ext uri="{BB962C8B-B14F-4D97-AF65-F5344CB8AC3E}">
        <p14:creationId xmlns:p14="http://schemas.microsoft.com/office/powerpoint/2010/main" val="1793175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a16="http://schemas.microsoft.com/office/drawing/2014/main" xmlns:p14="http://schemas.microsoft.com/office/powerpoint/2010/main"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642" y="140537"/>
            <a:ext cx="10924674" cy="1460500"/>
          </a:xfrm>
        </p:spPr>
        <p:txBody>
          <a:bodyPr>
            <a:normAutofit/>
          </a:bodyPr>
          <a:lstStyle/>
          <a:p>
            <a:pPr algn="ctr"/>
            <a:r>
              <a:rPr lang="en-US" dirty="0"/>
              <a:t>Oil and Gas Work Group (OGWG) - Background </a:t>
            </a:r>
          </a:p>
        </p:txBody>
      </p:sp>
      <p:sp>
        <p:nvSpPr>
          <p:cNvPr id="3" name="Content Placeholder 2"/>
          <p:cNvSpPr>
            <a:spLocks noGrp="1"/>
          </p:cNvSpPr>
          <p:nvPr>
            <p:ph idx="1"/>
          </p:nvPr>
        </p:nvSpPr>
        <p:spPr>
          <a:xfrm>
            <a:off x="497305" y="1356851"/>
            <a:ext cx="11360397" cy="5501149"/>
          </a:xfrm>
        </p:spPr>
        <p:txBody>
          <a:bodyPr>
            <a:normAutofit/>
          </a:bodyPr>
          <a:lstStyle/>
          <a:p>
            <a:pPr marL="0" indent="0">
              <a:buNone/>
            </a:pPr>
            <a:endParaRPr lang="en-US" dirty="0"/>
          </a:p>
          <a:p>
            <a:r>
              <a:rPr lang="en-US" dirty="0"/>
              <a:t>Co-chairs: Darla Potter (WY), Amanda Brimmer (CO), and Mark Jones (NM)</a:t>
            </a:r>
          </a:p>
          <a:p>
            <a:endParaRPr lang="en-US" dirty="0"/>
          </a:p>
          <a:p>
            <a:r>
              <a:rPr lang="en-US" dirty="0"/>
              <a:t>Membership</a:t>
            </a:r>
          </a:p>
          <a:p>
            <a:pPr lvl="1"/>
            <a:r>
              <a:rPr lang="en-US" dirty="0"/>
              <a:t>States, FLMS, EPA, Tribes</a:t>
            </a:r>
          </a:p>
          <a:p>
            <a:endParaRPr lang="en-US" dirty="0"/>
          </a:p>
          <a:p>
            <a:r>
              <a:rPr lang="en-US" dirty="0"/>
              <a:t>Work documented on WRAP website: </a:t>
            </a:r>
            <a:r>
              <a:rPr lang="en-US" dirty="0">
                <a:hlinkClick r:id="rId3"/>
              </a:rPr>
              <a:t>https://www.wrapair2.org/OGWG.aspx</a:t>
            </a:r>
            <a:endParaRPr lang="en-US" dirty="0"/>
          </a:p>
          <a:p>
            <a:endParaRPr lang="en-US" dirty="0"/>
          </a:p>
          <a:p>
            <a:r>
              <a:rPr lang="en-US" dirty="0"/>
              <a:t>OGWG has interacted/collaborated with Tribal Data work group, Control Measures work group, and other WRAP work groups </a:t>
            </a:r>
          </a:p>
          <a:p>
            <a:endParaRPr lang="en-US" dirty="0"/>
          </a:p>
          <a:p>
            <a:endParaRPr lang="en-US" dirty="0"/>
          </a:p>
          <a:p>
            <a:endParaRPr lang="en-US" dirty="0"/>
          </a:p>
          <a:p>
            <a:endParaRPr lang="en-US" dirty="0"/>
          </a:p>
          <a:p>
            <a:pPr marL="0" indent="0">
              <a:buNone/>
            </a:pPr>
            <a:endParaRPr lang="en-US" dirty="0">
              <a:solidFill>
                <a:schemeClr val="accent1"/>
              </a:solidFill>
            </a:endParaRPr>
          </a:p>
          <a:p>
            <a:pPr lvl="1"/>
            <a:endParaRPr lang="en-US" dirty="0">
              <a:solidFill>
                <a:schemeClr val="accent1"/>
              </a:solidFill>
            </a:endParaRPr>
          </a:p>
        </p:txBody>
      </p:sp>
      <p:sp>
        <p:nvSpPr>
          <p:cNvPr id="5" name="Slide Number Placeholder 4">
            <a:extLst>
              <a:ext uri="{FF2B5EF4-FFF2-40B4-BE49-F238E27FC236}">
                <a16:creationId xmlns:a16="http://schemas.microsoft.com/office/drawing/2014/main" id="{9A3777A3-9B42-4A97-B05E-7BB89F054740}"/>
              </a:ext>
            </a:extLst>
          </p:cNvPr>
          <p:cNvSpPr>
            <a:spLocks noGrp="1"/>
          </p:cNvSpPr>
          <p:nvPr>
            <p:ph type="sldNum" sz="quarter" idx="12"/>
          </p:nvPr>
        </p:nvSpPr>
        <p:spPr/>
        <p:txBody>
          <a:bodyPr/>
          <a:lstStyle/>
          <a:p>
            <a:fld id="{DF8DBE57-8C63-4342-864F-B5732E775455}" type="slidenum">
              <a:rPr lang="en-US" smtClean="0"/>
              <a:t>2</a:t>
            </a:fld>
            <a:endParaRPr lang="en-US"/>
          </a:p>
        </p:txBody>
      </p:sp>
    </p:spTree>
    <p:extLst>
      <p:ext uri="{BB962C8B-B14F-4D97-AF65-F5344CB8AC3E}">
        <p14:creationId xmlns:p14="http://schemas.microsoft.com/office/powerpoint/2010/main" val="3929027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47A1B-5C5D-4209-9BB9-69729F993952}"/>
              </a:ext>
            </a:extLst>
          </p:cNvPr>
          <p:cNvSpPr>
            <a:spLocks noGrp="1"/>
          </p:cNvSpPr>
          <p:nvPr>
            <p:ph type="title"/>
          </p:nvPr>
        </p:nvSpPr>
        <p:spPr/>
        <p:txBody>
          <a:bodyPr/>
          <a:lstStyle/>
          <a:p>
            <a:r>
              <a:rPr lang="en-US" dirty="0"/>
              <a:t>Responsibilities and Deliverables</a:t>
            </a:r>
          </a:p>
        </p:txBody>
      </p:sp>
      <p:sp>
        <p:nvSpPr>
          <p:cNvPr id="3" name="Content Placeholder 2">
            <a:extLst>
              <a:ext uri="{FF2B5EF4-FFF2-40B4-BE49-F238E27FC236}">
                <a16:creationId xmlns:a16="http://schemas.microsoft.com/office/drawing/2014/main" id="{D9146B75-28C3-4EBF-ADA2-A933021727A7}"/>
              </a:ext>
            </a:extLst>
          </p:cNvPr>
          <p:cNvSpPr>
            <a:spLocks noGrp="1"/>
          </p:cNvSpPr>
          <p:nvPr>
            <p:ph idx="1"/>
          </p:nvPr>
        </p:nvSpPr>
        <p:spPr>
          <a:xfrm>
            <a:off x="838200" y="1690688"/>
            <a:ext cx="10515600" cy="4351338"/>
          </a:xfrm>
        </p:spPr>
        <p:txBody>
          <a:bodyPr>
            <a:normAutofit fontScale="92500" lnSpcReduction="20000"/>
          </a:bodyPr>
          <a:lstStyle/>
          <a:p>
            <a:r>
              <a:rPr lang="en-US" dirty="0"/>
              <a:t>The Oil and Gas Work Group is:</a:t>
            </a:r>
          </a:p>
          <a:p>
            <a:pPr lvl="1"/>
            <a:r>
              <a:rPr lang="en-US" dirty="0"/>
              <a:t>Responsible for addressing the data and analysis elements, topics, and issues under the Oil and Gas section of the </a:t>
            </a:r>
            <a:r>
              <a:rPr lang="en-US" b="1" dirty="0">
                <a:hlinkClick r:id="rId3"/>
              </a:rPr>
              <a:t>WRAP Workplan</a:t>
            </a:r>
            <a:r>
              <a:rPr lang="en-US" dirty="0"/>
              <a:t> (Section I.D.1)</a:t>
            </a:r>
          </a:p>
          <a:p>
            <a:pPr lvl="1"/>
            <a:r>
              <a:rPr lang="en-US" dirty="0"/>
              <a:t>Responsible for providing oversight and coordinating efforts with projects and activities across the WRAP and with other groups related to Oil and Gas</a:t>
            </a:r>
          </a:p>
          <a:p>
            <a:r>
              <a:rPr lang="en-US" dirty="0"/>
              <a:t>The Oil and Gas Work Group will:</a:t>
            </a:r>
          </a:p>
          <a:p>
            <a:pPr lvl="1"/>
            <a:r>
              <a:rPr lang="en-US" dirty="0"/>
              <a:t>Prepare a detailed Workplan for the TSC as inputs to update the WRAP annual Workplan for achieving these Oil and Gas analysis and planning elements. These will include:</a:t>
            </a:r>
          </a:p>
          <a:p>
            <a:pPr lvl="2"/>
            <a:r>
              <a:rPr lang="en-US" dirty="0"/>
              <a:t>Schedule for work product completion</a:t>
            </a:r>
          </a:p>
          <a:p>
            <a:pPr lvl="2"/>
            <a:r>
              <a:rPr lang="en-US" dirty="0"/>
              <a:t>Budget estimates of outside funding support needed</a:t>
            </a:r>
          </a:p>
          <a:p>
            <a:pPr lvl="2"/>
            <a:r>
              <a:rPr lang="en-US" dirty="0"/>
              <a:t>Timing of progress reports</a:t>
            </a:r>
          </a:p>
          <a:p>
            <a:pPr lvl="2"/>
            <a:r>
              <a:rPr lang="en-US" dirty="0"/>
              <a:t>Milestones to support timely and necessary Oil and Gas analysis activities</a:t>
            </a:r>
          </a:p>
          <a:p>
            <a:pPr lvl="1"/>
            <a:r>
              <a:rPr lang="en-US" dirty="0"/>
              <a:t>Provide Work Group meeting notes and progress reports</a:t>
            </a:r>
          </a:p>
          <a:p>
            <a:endParaRPr lang="en-US" dirty="0"/>
          </a:p>
        </p:txBody>
      </p:sp>
      <p:sp>
        <p:nvSpPr>
          <p:cNvPr id="5" name="Slide Number Placeholder 4">
            <a:extLst>
              <a:ext uri="{FF2B5EF4-FFF2-40B4-BE49-F238E27FC236}">
                <a16:creationId xmlns:a16="http://schemas.microsoft.com/office/drawing/2014/main" id="{390915F3-0F1A-40F6-B988-99A7C3DAB59D}"/>
              </a:ext>
            </a:extLst>
          </p:cNvPr>
          <p:cNvSpPr>
            <a:spLocks noGrp="1"/>
          </p:cNvSpPr>
          <p:nvPr>
            <p:ph type="sldNum" sz="quarter" idx="12"/>
          </p:nvPr>
        </p:nvSpPr>
        <p:spPr/>
        <p:txBody>
          <a:bodyPr/>
          <a:lstStyle/>
          <a:p>
            <a:fld id="{DF8DBE57-8C63-4342-864F-B5732E775455}" type="slidenum">
              <a:rPr lang="en-US" smtClean="0"/>
              <a:t>3</a:t>
            </a:fld>
            <a:endParaRPr lang="en-US"/>
          </a:p>
        </p:txBody>
      </p:sp>
    </p:spTree>
    <p:extLst>
      <p:ext uri="{BB962C8B-B14F-4D97-AF65-F5344CB8AC3E}">
        <p14:creationId xmlns:p14="http://schemas.microsoft.com/office/powerpoint/2010/main" val="3136758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FC9BA-B81E-426B-B26F-227C285C1C19}"/>
              </a:ext>
            </a:extLst>
          </p:cNvPr>
          <p:cNvSpPr>
            <a:spLocks noGrp="1"/>
          </p:cNvSpPr>
          <p:nvPr>
            <p:ph type="title"/>
          </p:nvPr>
        </p:nvSpPr>
        <p:spPr/>
        <p:txBody>
          <a:bodyPr/>
          <a:lstStyle/>
          <a:p>
            <a:r>
              <a:rPr lang="en-US" dirty="0"/>
              <a:t>Work Products</a:t>
            </a:r>
          </a:p>
        </p:txBody>
      </p:sp>
      <p:sp>
        <p:nvSpPr>
          <p:cNvPr id="3" name="Content Placeholder 2">
            <a:extLst>
              <a:ext uri="{FF2B5EF4-FFF2-40B4-BE49-F238E27FC236}">
                <a16:creationId xmlns:a16="http://schemas.microsoft.com/office/drawing/2014/main" id="{6F04E68A-0F21-4512-9603-75DA6E395F39}"/>
              </a:ext>
            </a:extLst>
          </p:cNvPr>
          <p:cNvSpPr>
            <a:spLocks noGrp="1"/>
          </p:cNvSpPr>
          <p:nvPr>
            <p:ph idx="1"/>
          </p:nvPr>
        </p:nvSpPr>
        <p:spPr>
          <a:xfrm>
            <a:off x="838200" y="1690688"/>
            <a:ext cx="10515600" cy="4486275"/>
          </a:xfrm>
        </p:spPr>
        <p:txBody>
          <a:bodyPr>
            <a:normAutofit fontScale="85000" lnSpcReduction="10000"/>
          </a:bodyPr>
          <a:lstStyle/>
          <a:p>
            <a:r>
              <a:rPr lang="en-US" b="1" dirty="0">
                <a:hlinkClick r:id="rId3"/>
              </a:rPr>
              <a:t>WRAP OGWG 2017 Workplan</a:t>
            </a:r>
            <a:r>
              <a:rPr lang="en-US" dirty="0"/>
              <a:t> (Consensus on January 10, 2017)</a:t>
            </a:r>
          </a:p>
          <a:p>
            <a:r>
              <a:rPr lang="en-US" b="1" dirty="0">
                <a:hlinkClick r:id="rId4"/>
              </a:rPr>
              <a:t>WRAP OGWG Oil and Gas Emission Sources</a:t>
            </a:r>
            <a:r>
              <a:rPr lang="en-US" dirty="0"/>
              <a:t> (Consensus on October 17, 2017)</a:t>
            </a:r>
          </a:p>
          <a:p>
            <a:r>
              <a:rPr lang="en-US" b="1" dirty="0">
                <a:hlinkClick r:id="rId5"/>
              </a:rPr>
              <a:t>WRAP OGWG Road Map Scope of Work</a:t>
            </a:r>
            <a:r>
              <a:rPr lang="en-US" dirty="0"/>
              <a:t> (Consensus on October 10, 2017)</a:t>
            </a:r>
          </a:p>
          <a:p>
            <a:pPr lvl="1"/>
            <a:r>
              <a:rPr lang="en-US" dirty="0"/>
              <a:t>Identification and Review of Oil &amp; Gas Specific Projection Methodologies and Work Products </a:t>
            </a:r>
          </a:p>
          <a:p>
            <a:pPr lvl="1"/>
            <a:r>
              <a:rPr lang="en-US" dirty="0"/>
              <a:t>Base Year and Future Year Oil &amp; Gas Emissions Inventories </a:t>
            </a:r>
          </a:p>
          <a:p>
            <a:pPr lvl="1"/>
            <a:r>
              <a:rPr lang="en-US" dirty="0"/>
              <a:t>Identification and Review of Member Agency Oil &amp; Gas Programs and Emissions Management </a:t>
            </a:r>
          </a:p>
          <a:p>
            <a:pPr lvl="1"/>
            <a:r>
              <a:rPr lang="en-US" b="1" dirty="0">
                <a:hlinkClick r:id="rId6"/>
              </a:rPr>
              <a:t>OGWG Road Map: Phase I Report</a:t>
            </a:r>
            <a:r>
              <a:rPr lang="en-US" dirty="0"/>
              <a:t> (Consensus on April 16, 2018) – </a:t>
            </a:r>
            <a:r>
              <a:rPr lang="en-US" b="1" dirty="0">
                <a:hlinkClick r:id="rId7"/>
              </a:rPr>
              <a:t>Appendix A</a:t>
            </a:r>
            <a:r>
              <a:rPr lang="en-US" dirty="0"/>
              <a:t> (On-the-Books Regulations Tables)</a:t>
            </a:r>
            <a:endParaRPr lang="en-US" b="1" dirty="0"/>
          </a:p>
          <a:p>
            <a:r>
              <a:rPr lang="en-US" b="1" dirty="0"/>
              <a:t>Work Products: </a:t>
            </a:r>
            <a:r>
              <a:rPr lang="en-US" dirty="0"/>
              <a:t>OGWG Emissions Survey for State Air Agencies and O&amp;G Operators</a:t>
            </a:r>
          </a:p>
          <a:p>
            <a:pPr lvl="1"/>
            <a:r>
              <a:rPr lang="en-US" b="1" dirty="0">
                <a:hlinkClick r:id="rId8"/>
              </a:rPr>
              <a:t>Complete survey</a:t>
            </a:r>
            <a:r>
              <a:rPr lang="en-US" dirty="0"/>
              <a:t> (January 2019)</a:t>
            </a:r>
          </a:p>
          <a:p>
            <a:pPr lvl="1"/>
            <a:r>
              <a:rPr lang="en-US" b="1" dirty="0">
                <a:hlinkClick r:id="rId9"/>
              </a:rPr>
              <a:t>Fleet turnover and controls-focused survey</a:t>
            </a:r>
            <a:r>
              <a:rPr lang="en-US" dirty="0"/>
              <a:t> (January 2019)</a:t>
            </a:r>
          </a:p>
          <a:p>
            <a:pPr lvl="1"/>
            <a:endParaRPr lang="en-US" dirty="0"/>
          </a:p>
          <a:p>
            <a:endParaRPr lang="en-US" dirty="0"/>
          </a:p>
          <a:p>
            <a:endParaRPr lang="en-US" b="1" dirty="0"/>
          </a:p>
          <a:p>
            <a:endParaRPr lang="en-US" dirty="0"/>
          </a:p>
        </p:txBody>
      </p:sp>
      <p:sp>
        <p:nvSpPr>
          <p:cNvPr id="5" name="Slide Number Placeholder 4">
            <a:extLst>
              <a:ext uri="{FF2B5EF4-FFF2-40B4-BE49-F238E27FC236}">
                <a16:creationId xmlns:a16="http://schemas.microsoft.com/office/drawing/2014/main" id="{240DE27E-3152-4454-9526-3EBEF640E4BB}"/>
              </a:ext>
            </a:extLst>
          </p:cNvPr>
          <p:cNvSpPr>
            <a:spLocks noGrp="1"/>
          </p:cNvSpPr>
          <p:nvPr>
            <p:ph type="sldNum" sz="quarter" idx="12"/>
          </p:nvPr>
        </p:nvSpPr>
        <p:spPr/>
        <p:txBody>
          <a:bodyPr/>
          <a:lstStyle/>
          <a:p>
            <a:fld id="{DF8DBE57-8C63-4342-864F-B5732E775455}" type="slidenum">
              <a:rPr lang="en-US" smtClean="0"/>
              <a:t>4</a:t>
            </a:fld>
            <a:endParaRPr lang="en-US"/>
          </a:p>
        </p:txBody>
      </p:sp>
    </p:spTree>
    <p:extLst>
      <p:ext uri="{BB962C8B-B14F-4D97-AF65-F5344CB8AC3E}">
        <p14:creationId xmlns:p14="http://schemas.microsoft.com/office/powerpoint/2010/main" val="3807467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30ECF-8D83-4BD3-94BE-679CAB99DD5B}"/>
              </a:ext>
            </a:extLst>
          </p:cNvPr>
          <p:cNvSpPr>
            <a:spLocks noGrp="1"/>
          </p:cNvSpPr>
          <p:nvPr>
            <p:ph type="title"/>
          </p:nvPr>
        </p:nvSpPr>
        <p:spPr/>
        <p:txBody>
          <a:bodyPr/>
          <a:lstStyle/>
          <a:p>
            <a:r>
              <a:rPr lang="en-US" dirty="0"/>
              <a:t>Most Recent Work Product </a:t>
            </a:r>
          </a:p>
        </p:txBody>
      </p:sp>
      <p:sp>
        <p:nvSpPr>
          <p:cNvPr id="3" name="Content Placeholder 2">
            <a:extLst>
              <a:ext uri="{FF2B5EF4-FFF2-40B4-BE49-F238E27FC236}">
                <a16:creationId xmlns:a16="http://schemas.microsoft.com/office/drawing/2014/main" id="{D676AFBC-1626-4CDF-8123-1CDA3003439E}"/>
              </a:ext>
            </a:extLst>
          </p:cNvPr>
          <p:cNvSpPr>
            <a:spLocks noGrp="1"/>
          </p:cNvSpPr>
          <p:nvPr>
            <p:ph idx="1"/>
          </p:nvPr>
        </p:nvSpPr>
        <p:spPr>
          <a:xfrm>
            <a:off x="838200" y="1392488"/>
            <a:ext cx="10515600" cy="4351338"/>
          </a:xfrm>
        </p:spPr>
        <p:txBody>
          <a:bodyPr>
            <a:normAutofit lnSpcReduction="10000"/>
          </a:bodyPr>
          <a:lstStyle/>
          <a:p>
            <a:pPr marL="0" indent="0">
              <a:buNone/>
            </a:pPr>
            <a:endParaRPr lang="en-US" dirty="0"/>
          </a:p>
          <a:p>
            <a:r>
              <a:rPr lang="en-US" dirty="0"/>
              <a:t> “</a:t>
            </a:r>
            <a:r>
              <a:rPr lang="en-US" b="1" dirty="0"/>
              <a:t>Baseline 2014-2016 Oil and Gas Emission Inventory for the WESTAR-WRAP Region” </a:t>
            </a:r>
            <a:r>
              <a:rPr lang="en-US" dirty="0"/>
              <a:t>prepared for WRAP OGWG by Ramboll</a:t>
            </a:r>
          </a:p>
          <a:p>
            <a:pPr lvl="1"/>
            <a:r>
              <a:rPr lang="en-US" dirty="0"/>
              <a:t>Base year 2014 emissions were compiled from existing emission inventory sources</a:t>
            </a:r>
          </a:p>
          <a:p>
            <a:pPr lvl="1"/>
            <a:r>
              <a:rPr lang="en-US" dirty="0"/>
              <a:t>Additional survey efforts enhanced the emissions inventory making the inventory applicable to the 2014-2016 baseline period  </a:t>
            </a:r>
          </a:p>
          <a:p>
            <a:pPr lvl="1"/>
            <a:r>
              <a:rPr lang="en-US" dirty="0"/>
              <a:t>presentation, report, and detailed emission inventory spreadsheet) in the </a:t>
            </a:r>
            <a:r>
              <a:rPr lang="en-US" b="1" dirty="0">
                <a:hlinkClick r:id="rId3"/>
              </a:rPr>
              <a:t>WRAP OGWG OneDrive</a:t>
            </a:r>
            <a:r>
              <a:rPr lang="en-US" dirty="0"/>
              <a:t> folder (June 2019)</a:t>
            </a:r>
          </a:p>
          <a:p>
            <a:pPr marL="0" indent="0">
              <a:buNone/>
            </a:pPr>
            <a:endParaRPr lang="en-US" dirty="0"/>
          </a:p>
          <a:p>
            <a:r>
              <a:rPr lang="en-US" dirty="0">
                <a:highlight>
                  <a:srgbClr val="FFFF00"/>
                </a:highlight>
              </a:rPr>
              <a:t>Review and comments due by next Tuesday, June 25</a:t>
            </a:r>
            <a:r>
              <a:rPr lang="en-US" baseline="30000" dirty="0">
                <a:highlight>
                  <a:srgbClr val="FFFF00"/>
                </a:highlight>
              </a:rPr>
              <a:t>th</a:t>
            </a:r>
          </a:p>
          <a:p>
            <a:endParaRPr lang="en-US" dirty="0"/>
          </a:p>
        </p:txBody>
      </p:sp>
      <p:sp>
        <p:nvSpPr>
          <p:cNvPr id="5" name="Slide Number Placeholder 4">
            <a:extLst>
              <a:ext uri="{FF2B5EF4-FFF2-40B4-BE49-F238E27FC236}">
                <a16:creationId xmlns:a16="http://schemas.microsoft.com/office/drawing/2014/main" id="{F75893A1-95B2-4752-B25B-0CAAEFC116BE}"/>
              </a:ext>
            </a:extLst>
          </p:cNvPr>
          <p:cNvSpPr>
            <a:spLocks noGrp="1"/>
          </p:cNvSpPr>
          <p:nvPr>
            <p:ph type="sldNum" sz="quarter" idx="12"/>
          </p:nvPr>
        </p:nvSpPr>
        <p:spPr/>
        <p:txBody>
          <a:bodyPr/>
          <a:lstStyle/>
          <a:p>
            <a:fld id="{DF8DBE57-8C63-4342-864F-B5732E775455}" type="slidenum">
              <a:rPr lang="en-US" smtClean="0"/>
              <a:t>5</a:t>
            </a:fld>
            <a:endParaRPr lang="en-US"/>
          </a:p>
        </p:txBody>
      </p:sp>
    </p:spTree>
    <p:extLst>
      <p:ext uri="{BB962C8B-B14F-4D97-AF65-F5344CB8AC3E}">
        <p14:creationId xmlns:p14="http://schemas.microsoft.com/office/powerpoint/2010/main" val="2231172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136ECB-82AF-41B9-A9C2-8CD90CAA7D68}"/>
              </a:ext>
            </a:extLst>
          </p:cNvPr>
          <p:cNvSpPr>
            <a:spLocks noGrp="1"/>
          </p:cNvSpPr>
          <p:nvPr>
            <p:ph idx="1"/>
          </p:nvPr>
        </p:nvSpPr>
        <p:spPr>
          <a:xfrm>
            <a:off x="800534" y="1394137"/>
            <a:ext cx="10507756" cy="4308113"/>
          </a:xfrm>
        </p:spPr>
        <p:txBody>
          <a:bodyPr>
            <a:normAutofit fontScale="92500" lnSpcReduction="20000"/>
          </a:bodyPr>
          <a:lstStyle/>
          <a:p>
            <a:r>
              <a:rPr lang="en-GB" dirty="0"/>
              <a:t>Started from WRAP OGWG v1, integrated survey data to develop WRAP OGWG v2</a:t>
            </a:r>
          </a:p>
          <a:p>
            <a:r>
              <a:rPr lang="en-GB" dirty="0"/>
              <a:t>Several rounds of previous outreach on inventory inputs</a:t>
            </a:r>
          </a:p>
          <a:p>
            <a:pPr lvl="1"/>
            <a:r>
              <a:rPr lang="en-GB" dirty="0"/>
              <a:t>8/14/2018</a:t>
            </a:r>
          </a:p>
          <a:p>
            <a:pPr lvl="2"/>
            <a:r>
              <a:rPr lang="en-US" b="1" dirty="0">
                <a:hlinkClick r:id="rId3"/>
              </a:rPr>
              <a:t>2014 base case (v1) emission inventory spreadsheet</a:t>
            </a:r>
            <a:endParaRPr lang="en-US" dirty="0"/>
          </a:p>
          <a:p>
            <a:pPr lvl="2"/>
            <a:r>
              <a:rPr lang="en-US" b="1" dirty="0">
                <a:hlinkClick r:id="rId4"/>
              </a:rPr>
              <a:t>2014 oil and gas activity spreadsheet</a:t>
            </a:r>
            <a:endParaRPr lang="en-US" dirty="0"/>
          </a:p>
          <a:p>
            <a:pPr lvl="1"/>
            <a:r>
              <a:rPr lang="en-GB" dirty="0"/>
              <a:t>10/9/2018</a:t>
            </a:r>
          </a:p>
          <a:p>
            <a:pPr lvl="2"/>
            <a:r>
              <a:rPr lang="en-US" b="1" u="sng" dirty="0">
                <a:hlinkClick r:id="rId5"/>
              </a:rPr>
              <a:t>WRAP OGWG Survey Data Collection Synthesis Memo, Ramboll</a:t>
            </a:r>
            <a:endParaRPr lang="en-GB" dirty="0"/>
          </a:p>
          <a:p>
            <a:pPr lvl="1"/>
            <a:r>
              <a:rPr lang="en-GB" dirty="0"/>
              <a:t>5/22/2018</a:t>
            </a:r>
          </a:p>
          <a:p>
            <a:pPr lvl="2"/>
            <a:r>
              <a:rPr lang="en-GB" dirty="0"/>
              <a:t>Survey results memorandum (via email)</a:t>
            </a:r>
          </a:p>
          <a:p>
            <a:r>
              <a:rPr lang="en-GB" dirty="0"/>
              <a:t>Made inventory updates per agency and operator survey responses</a:t>
            </a:r>
          </a:p>
          <a:p>
            <a:pPr lvl="1"/>
            <a:r>
              <a:rPr lang="en-GB" dirty="0"/>
              <a:t>Note: Tank controls capture efficiency: Currently status quo (100% capture efficiency except for certain Colorado sources)</a:t>
            </a:r>
          </a:p>
          <a:p>
            <a:endParaRPr lang="en-GB" dirty="0"/>
          </a:p>
        </p:txBody>
      </p:sp>
      <p:sp>
        <p:nvSpPr>
          <p:cNvPr id="3" name="Title 2">
            <a:extLst>
              <a:ext uri="{FF2B5EF4-FFF2-40B4-BE49-F238E27FC236}">
                <a16:creationId xmlns:a16="http://schemas.microsoft.com/office/drawing/2014/main" id="{C4167EEF-FDB4-438E-8B54-95E63B3F5751}"/>
              </a:ext>
            </a:extLst>
          </p:cNvPr>
          <p:cNvSpPr>
            <a:spLocks noGrp="1"/>
          </p:cNvSpPr>
          <p:nvPr>
            <p:ph type="title"/>
          </p:nvPr>
        </p:nvSpPr>
        <p:spPr/>
        <p:txBody>
          <a:bodyPr/>
          <a:lstStyle/>
          <a:p>
            <a:r>
              <a:rPr lang="en-GB" dirty="0"/>
              <a:t>Baseline Inventory - Basis</a:t>
            </a:r>
            <a:br>
              <a:rPr lang="en-GB" dirty="0"/>
            </a:br>
            <a:endParaRPr lang="en-GB" dirty="0"/>
          </a:p>
        </p:txBody>
      </p:sp>
      <p:sp>
        <p:nvSpPr>
          <p:cNvPr id="4" name="Slide Number Placeholder 3">
            <a:extLst>
              <a:ext uri="{FF2B5EF4-FFF2-40B4-BE49-F238E27FC236}">
                <a16:creationId xmlns:a16="http://schemas.microsoft.com/office/drawing/2014/main" id="{09E1F8A3-2DDB-4A84-A522-CDAAD446E80E}"/>
              </a:ext>
            </a:extLst>
          </p:cNvPr>
          <p:cNvSpPr>
            <a:spLocks noGrp="1"/>
          </p:cNvSpPr>
          <p:nvPr>
            <p:ph type="sldNum" sz="quarter" idx="12"/>
          </p:nvPr>
        </p:nvSpPr>
        <p:spPr/>
        <p:txBody>
          <a:bodyPr/>
          <a:lstStyle/>
          <a:p>
            <a:fld id="{31421AFA-3AE7-4CEA-BC9B-447859BED57B}" type="slidenum">
              <a:rPr lang="en-GB" smtClean="0"/>
              <a:pPr/>
              <a:t>6</a:t>
            </a:fld>
            <a:endParaRPr lang="en-GB" dirty="0"/>
          </a:p>
        </p:txBody>
      </p:sp>
    </p:spTree>
    <p:extLst>
      <p:ext uri="{BB962C8B-B14F-4D97-AF65-F5344CB8AC3E}">
        <p14:creationId xmlns:p14="http://schemas.microsoft.com/office/powerpoint/2010/main" val="1027361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9E1F8A3-2DDB-4A84-A522-CDAAD446E80E}"/>
              </a:ext>
            </a:extLst>
          </p:cNvPr>
          <p:cNvSpPr>
            <a:spLocks noGrp="1"/>
          </p:cNvSpPr>
          <p:nvPr>
            <p:ph type="sldNum" sz="quarter" idx="12"/>
          </p:nvPr>
        </p:nvSpPr>
        <p:spPr/>
        <p:txBody>
          <a:bodyPr/>
          <a:lstStyle/>
          <a:p>
            <a:fld id="{31421AFA-3AE7-4CEA-BC9B-447859BED57B}" type="slidenum">
              <a:rPr lang="en-GB" smtClean="0"/>
              <a:pPr/>
              <a:t>7</a:t>
            </a:fld>
            <a:endParaRPr lang="en-GB" dirty="0"/>
          </a:p>
        </p:txBody>
      </p:sp>
      <p:pic>
        <p:nvPicPr>
          <p:cNvPr id="18" name="Picture 17">
            <a:extLst>
              <a:ext uri="{FF2B5EF4-FFF2-40B4-BE49-F238E27FC236}">
                <a16:creationId xmlns:a16="http://schemas.microsoft.com/office/drawing/2014/main" id="{38C65F98-CD2B-4032-B746-826B8892940C}"/>
              </a:ext>
            </a:extLst>
          </p:cNvPr>
          <p:cNvPicPr>
            <a:picLocks noChangeAspect="1"/>
          </p:cNvPicPr>
          <p:nvPr/>
        </p:nvPicPr>
        <p:blipFill>
          <a:blip r:embed="rId3"/>
          <a:stretch>
            <a:fillRect/>
          </a:stretch>
        </p:blipFill>
        <p:spPr>
          <a:xfrm>
            <a:off x="4390814" y="171617"/>
            <a:ext cx="6139061" cy="6436121"/>
          </a:xfrm>
          <a:prstGeom prst="rect">
            <a:avLst/>
          </a:prstGeom>
        </p:spPr>
      </p:pic>
      <p:sp>
        <p:nvSpPr>
          <p:cNvPr id="5" name="Title 2">
            <a:extLst>
              <a:ext uri="{FF2B5EF4-FFF2-40B4-BE49-F238E27FC236}">
                <a16:creationId xmlns:a16="http://schemas.microsoft.com/office/drawing/2014/main" id="{5AE6389D-DA4C-445F-A3BE-68B10F6894CA}"/>
              </a:ext>
            </a:extLst>
          </p:cNvPr>
          <p:cNvSpPr>
            <a:spLocks noGrp="1"/>
          </p:cNvSpPr>
          <p:nvPr>
            <p:ph type="title"/>
          </p:nvPr>
        </p:nvSpPr>
        <p:spPr>
          <a:xfrm>
            <a:off x="800534" y="453495"/>
            <a:ext cx="3029835" cy="3322092"/>
          </a:xfrm>
        </p:spPr>
        <p:txBody>
          <a:bodyPr>
            <a:normAutofit fontScale="90000"/>
          </a:bodyPr>
          <a:lstStyle/>
          <a:p>
            <a:r>
              <a:rPr lang="en-GB" dirty="0"/>
              <a:t>Survey-Based Baseline Inventory NOx Changes</a:t>
            </a:r>
            <a:br>
              <a:rPr lang="en-GB" dirty="0"/>
            </a:br>
            <a:endParaRPr lang="en-GB" dirty="0"/>
          </a:p>
        </p:txBody>
      </p:sp>
    </p:spTree>
    <p:extLst>
      <p:ext uri="{BB962C8B-B14F-4D97-AF65-F5344CB8AC3E}">
        <p14:creationId xmlns:p14="http://schemas.microsoft.com/office/powerpoint/2010/main" val="486814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4167EEF-FDB4-438E-8B54-95E63B3F5751}"/>
              </a:ext>
            </a:extLst>
          </p:cNvPr>
          <p:cNvSpPr>
            <a:spLocks noGrp="1"/>
          </p:cNvSpPr>
          <p:nvPr>
            <p:ph type="title"/>
          </p:nvPr>
        </p:nvSpPr>
        <p:spPr>
          <a:xfrm>
            <a:off x="800534" y="453495"/>
            <a:ext cx="3029835" cy="3322092"/>
          </a:xfrm>
        </p:spPr>
        <p:txBody>
          <a:bodyPr>
            <a:normAutofit fontScale="90000"/>
          </a:bodyPr>
          <a:lstStyle/>
          <a:p>
            <a:r>
              <a:rPr lang="en-GB" dirty="0"/>
              <a:t>Survey-Based Baseline Inventory VOC Changes</a:t>
            </a:r>
            <a:br>
              <a:rPr lang="en-GB" dirty="0"/>
            </a:br>
            <a:endParaRPr lang="en-GB" dirty="0"/>
          </a:p>
        </p:txBody>
      </p:sp>
      <p:sp>
        <p:nvSpPr>
          <p:cNvPr id="4" name="Slide Number Placeholder 3">
            <a:extLst>
              <a:ext uri="{FF2B5EF4-FFF2-40B4-BE49-F238E27FC236}">
                <a16:creationId xmlns:a16="http://schemas.microsoft.com/office/drawing/2014/main" id="{09E1F8A3-2DDB-4A84-A522-CDAAD446E80E}"/>
              </a:ext>
            </a:extLst>
          </p:cNvPr>
          <p:cNvSpPr>
            <a:spLocks noGrp="1"/>
          </p:cNvSpPr>
          <p:nvPr>
            <p:ph type="sldNum" sz="quarter" idx="12"/>
          </p:nvPr>
        </p:nvSpPr>
        <p:spPr/>
        <p:txBody>
          <a:bodyPr/>
          <a:lstStyle/>
          <a:p>
            <a:fld id="{31421AFA-3AE7-4CEA-BC9B-447859BED57B}" type="slidenum">
              <a:rPr lang="en-GB" smtClean="0"/>
              <a:pPr/>
              <a:t>8</a:t>
            </a:fld>
            <a:endParaRPr lang="en-GB" dirty="0"/>
          </a:p>
        </p:txBody>
      </p:sp>
      <p:pic>
        <p:nvPicPr>
          <p:cNvPr id="9" name="Picture 8">
            <a:extLst>
              <a:ext uri="{FF2B5EF4-FFF2-40B4-BE49-F238E27FC236}">
                <a16:creationId xmlns:a16="http://schemas.microsoft.com/office/drawing/2014/main" id="{72C9EBCB-2A9F-41FC-9A95-B8F749A22013}"/>
              </a:ext>
            </a:extLst>
          </p:cNvPr>
          <p:cNvPicPr>
            <a:picLocks noChangeAspect="1"/>
          </p:cNvPicPr>
          <p:nvPr/>
        </p:nvPicPr>
        <p:blipFill>
          <a:blip r:embed="rId3"/>
          <a:stretch>
            <a:fillRect/>
          </a:stretch>
        </p:blipFill>
        <p:spPr>
          <a:xfrm>
            <a:off x="4601680" y="226475"/>
            <a:ext cx="5822272" cy="6405051"/>
          </a:xfrm>
          <a:prstGeom prst="rect">
            <a:avLst/>
          </a:prstGeom>
        </p:spPr>
      </p:pic>
    </p:spTree>
    <p:extLst>
      <p:ext uri="{BB962C8B-B14F-4D97-AF65-F5344CB8AC3E}">
        <p14:creationId xmlns:p14="http://schemas.microsoft.com/office/powerpoint/2010/main" val="1965624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4167EEF-FDB4-438E-8B54-95E63B3F5751}"/>
              </a:ext>
            </a:extLst>
          </p:cNvPr>
          <p:cNvSpPr>
            <a:spLocks noGrp="1"/>
          </p:cNvSpPr>
          <p:nvPr>
            <p:ph type="title"/>
          </p:nvPr>
        </p:nvSpPr>
        <p:spPr/>
        <p:txBody>
          <a:bodyPr/>
          <a:lstStyle/>
          <a:p>
            <a:r>
              <a:rPr lang="en-GB" dirty="0"/>
              <a:t>Baseline Inventory - Results</a:t>
            </a:r>
            <a:br>
              <a:rPr lang="en-GB" dirty="0"/>
            </a:br>
            <a:endParaRPr lang="en-GB" dirty="0"/>
          </a:p>
        </p:txBody>
      </p:sp>
      <p:sp>
        <p:nvSpPr>
          <p:cNvPr id="4" name="Slide Number Placeholder 3">
            <a:extLst>
              <a:ext uri="{FF2B5EF4-FFF2-40B4-BE49-F238E27FC236}">
                <a16:creationId xmlns:a16="http://schemas.microsoft.com/office/drawing/2014/main" id="{09E1F8A3-2DDB-4A84-A522-CDAAD446E80E}"/>
              </a:ext>
            </a:extLst>
          </p:cNvPr>
          <p:cNvSpPr>
            <a:spLocks noGrp="1"/>
          </p:cNvSpPr>
          <p:nvPr>
            <p:ph type="sldNum" sz="quarter" idx="12"/>
          </p:nvPr>
        </p:nvSpPr>
        <p:spPr/>
        <p:txBody>
          <a:bodyPr/>
          <a:lstStyle/>
          <a:p>
            <a:fld id="{31421AFA-3AE7-4CEA-BC9B-447859BED57B}" type="slidenum">
              <a:rPr lang="en-GB" smtClean="0"/>
              <a:pPr/>
              <a:t>9</a:t>
            </a:fld>
            <a:endParaRPr lang="en-GB" dirty="0"/>
          </a:p>
        </p:txBody>
      </p:sp>
      <p:pic>
        <p:nvPicPr>
          <p:cNvPr id="5" name="Picture 4">
            <a:extLst>
              <a:ext uri="{FF2B5EF4-FFF2-40B4-BE49-F238E27FC236}">
                <a16:creationId xmlns:a16="http://schemas.microsoft.com/office/drawing/2014/main" id="{81E95E7C-DEDF-4B8C-9E31-8E3C419E1C80}"/>
              </a:ext>
            </a:extLst>
          </p:cNvPr>
          <p:cNvPicPr>
            <a:picLocks noChangeAspect="1"/>
          </p:cNvPicPr>
          <p:nvPr/>
        </p:nvPicPr>
        <p:blipFill>
          <a:blip r:embed="rId3"/>
          <a:stretch>
            <a:fillRect/>
          </a:stretch>
        </p:blipFill>
        <p:spPr>
          <a:xfrm>
            <a:off x="800534" y="936318"/>
            <a:ext cx="6854875" cy="4985364"/>
          </a:xfrm>
          <a:prstGeom prst="rect">
            <a:avLst/>
          </a:prstGeom>
        </p:spPr>
      </p:pic>
      <p:sp>
        <p:nvSpPr>
          <p:cNvPr id="6" name="TextBox 5"/>
          <p:cNvSpPr txBox="1"/>
          <p:nvPr/>
        </p:nvSpPr>
        <p:spPr>
          <a:xfrm>
            <a:off x="7996136" y="1079770"/>
            <a:ext cx="3842425" cy="2337508"/>
          </a:xfrm>
          <a:prstGeom prst="rect">
            <a:avLst/>
          </a:prstGeom>
          <a:noFill/>
        </p:spPr>
        <p:txBody>
          <a:bodyPr wrap="square" rtlCol="0">
            <a:spAutoFit/>
          </a:bodyPr>
          <a:lstStyle/>
          <a:p>
            <a:r>
              <a:rPr lang="en-US" u="sng" dirty="0"/>
              <a:t>Regional Modeling Scenarios</a:t>
            </a:r>
          </a:p>
          <a:p>
            <a:endParaRPr lang="en-US" dirty="0"/>
          </a:p>
          <a:p>
            <a:r>
              <a:rPr lang="en-US" dirty="0"/>
              <a:t>2014 NEIv2 in Shakeout v1 run</a:t>
            </a:r>
          </a:p>
          <a:p>
            <a:endParaRPr lang="en-US" dirty="0"/>
          </a:p>
          <a:p>
            <a:r>
              <a:rPr lang="en-US" dirty="0"/>
              <a:t>OGWG v1 in Shakeout v2 run</a:t>
            </a:r>
          </a:p>
          <a:p>
            <a:endParaRPr lang="en-US" dirty="0"/>
          </a:p>
          <a:p>
            <a:r>
              <a:rPr lang="en-US" dirty="0"/>
              <a:t>OGWG v2 in Current/Representative Baseline run</a:t>
            </a:r>
          </a:p>
        </p:txBody>
      </p:sp>
    </p:spTree>
    <p:extLst>
      <p:ext uri="{BB962C8B-B14F-4D97-AF65-F5344CB8AC3E}">
        <p14:creationId xmlns:p14="http://schemas.microsoft.com/office/powerpoint/2010/main" val="11838105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MPLAFYSLIDEID" val="636649981396673141"/>
</p:tagLst>
</file>

<file path=ppt/tags/tag2.xml><?xml version="1.0" encoding="utf-8"?>
<p:tagLst xmlns:a="http://schemas.openxmlformats.org/drawingml/2006/main" xmlns:r="http://schemas.openxmlformats.org/officeDocument/2006/relationships" xmlns:p="http://schemas.openxmlformats.org/presentationml/2006/main">
  <p:tag name="TEMPLAFYSLIDEID" val="63664998139667314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TotalTime>
  <Words>1638</Words>
  <Application>Microsoft Office PowerPoint</Application>
  <PresentationFormat>Widescreen</PresentationFormat>
  <Paragraphs>217</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(Body)</vt:lpstr>
      <vt:lpstr>Calibri Light</vt:lpstr>
      <vt:lpstr>Verdana</vt:lpstr>
      <vt:lpstr>Office Theme</vt:lpstr>
      <vt:lpstr>PowerPoint Presentation</vt:lpstr>
      <vt:lpstr>Oil and Gas Work Group (OGWG) - Background </vt:lpstr>
      <vt:lpstr>Responsibilities and Deliverables</vt:lpstr>
      <vt:lpstr>Work Products</vt:lpstr>
      <vt:lpstr>Most Recent Work Product </vt:lpstr>
      <vt:lpstr>Baseline Inventory - Basis </vt:lpstr>
      <vt:lpstr>Survey-Based Baseline Inventory NOx Changes </vt:lpstr>
      <vt:lpstr>Survey-Based Baseline Inventory VOC Changes </vt:lpstr>
      <vt:lpstr>Baseline Inventory - Results </vt:lpstr>
      <vt:lpstr>Baseline Inventory - Results </vt:lpstr>
      <vt:lpstr>Baseline Inventory – EPA Updates </vt:lpstr>
      <vt:lpstr>Forecast Scenarios (OTB &amp; OTW) </vt:lpstr>
      <vt:lpstr>Forecast Scenarios (Additional Reasonable Controls) </vt:lpstr>
      <vt:lpstr>Status, Schedule &amp; Looking Ahead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OGWG heading</dc:title>
  <dc:creator>John Grant</dc:creator>
  <cp:lastModifiedBy>Mark Jones</cp:lastModifiedBy>
  <cp:revision>53</cp:revision>
  <dcterms:created xsi:type="dcterms:W3CDTF">2019-06-17T15:58:22Z</dcterms:created>
  <dcterms:modified xsi:type="dcterms:W3CDTF">2019-06-20T15:03:39Z</dcterms:modified>
</cp:coreProperties>
</file>