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60" r:id="rId3"/>
    <p:sldId id="262" r:id="rId4"/>
    <p:sldId id="261" r:id="rId5"/>
    <p:sldId id="276" r:id="rId6"/>
    <p:sldId id="275" r:id="rId7"/>
    <p:sldId id="268" r:id="rId8"/>
    <p:sldId id="277" r:id="rId9"/>
    <p:sldId id="284" r:id="rId10"/>
    <p:sldId id="285" r:id="rId11"/>
    <p:sldId id="278" r:id="rId12"/>
    <p:sldId id="283" r:id="rId13"/>
    <p:sldId id="289" r:id="rId14"/>
    <p:sldId id="287" r:id="rId15"/>
    <p:sldId id="281" r:id="rId16"/>
    <p:sldId id="279" r:id="rId17"/>
    <p:sldId id="292" r:id="rId18"/>
    <p:sldId id="290" r:id="rId19"/>
    <p:sldId id="286" r:id="rId20"/>
    <p:sldId id="280" r:id="rId21"/>
    <p:sldId id="288" r:id="rId22"/>
    <p:sldId id="274" r:id="rId2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Daniels" initials="D" lastIdx="1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244" autoAdjust="0"/>
  </p:normalViewPr>
  <p:slideViewPr>
    <p:cSldViewPr snapToGrid="0" snapToObjects="1">
      <p:cViewPr varScale="1">
        <p:scale>
          <a:sx n="62" d="100"/>
          <a:sy n="62" d="100"/>
        </p:scale>
        <p:origin x="-268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commentAuthors" Target="commentAuthors.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02383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current</a:t>
            </a:r>
            <a:r>
              <a:rPr lang="en-US" baseline="0" dirty="0" smtClean="0"/>
              <a:t> </a:t>
            </a:r>
            <a:r>
              <a:rPr lang="en-US" dirty="0" smtClean="0"/>
              <a:t>WRAP’s sub-groups are</a:t>
            </a:r>
            <a:r>
              <a:rPr lang="en-US" baseline="0" dirty="0" smtClean="0"/>
              <a:t> of interest to different Tribes.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smtClean="0">
                <a:solidFill>
                  <a:schemeClr val="dk1"/>
                </a:solidFill>
                <a:effectLst/>
                <a:latin typeface="Calibri"/>
                <a:ea typeface="Calibri"/>
                <a:cs typeface="Calibri"/>
                <a:sym typeface="Calibri"/>
              </a:rPr>
              <a:t>The SUIT AQP has worked to share emission inventory information with WRAP for their 2014 Greater San Juan Basin Emission Inventory and for their efforts in aiding the BLM in development of the Colorado Air Resource Management Modeling Study.</a:t>
            </a:r>
          </a:p>
          <a:p>
            <a:endParaRPr lang="en-US" sz="1200" b="0" i="0" u="none" strike="noStrike" cap="none" dirty="0" smtClean="0">
              <a:solidFill>
                <a:schemeClr val="dk1"/>
              </a:solidFill>
              <a:effectLst/>
              <a:latin typeface="Calibri"/>
              <a:ea typeface="Calibri"/>
              <a:cs typeface="Calibri"/>
              <a:sym typeface="Calibri"/>
            </a:endParaRPr>
          </a:p>
          <a:p>
            <a:endParaRPr lang="en-US" sz="1200" b="0" i="0" u="none" strike="noStrike" cap="none" dirty="0" smtClean="0">
              <a:solidFill>
                <a:schemeClr val="dk1"/>
              </a:solidFill>
              <a:effectLst/>
              <a:latin typeface="Calibri"/>
              <a:ea typeface="Calibri"/>
              <a:cs typeface="Calibri"/>
              <a:sym typeface="Calibri"/>
            </a:endParaRPr>
          </a:p>
          <a:p>
            <a:r>
              <a:rPr lang="en-US" sz="1200" b="0" i="0" u="none" strike="noStrike" cap="none" dirty="0" smtClean="0">
                <a:solidFill>
                  <a:schemeClr val="dk1"/>
                </a:solidFill>
                <a:effectLst/>
                <a:latin typeface="Calibri"/>
                <a:ea typeface="Calibri"/>
                <a:cs typeface="Calibri"/>
                <a:sym typeface="Calibri"/>
              </a:rPr>
              <a:t>The Southern Ute Indian Reservation (SUIR) is a Reservation with significant natural gas production and the Southern Ute Indian Tribe (SUIT) owns and operates oil and gas production, processing and transmission companies on and off the Reservation. Ozone concentrations on the SUIR have been close to the 2015 Ozone standard of 70 ppb at one or more of its monitoring stations in one or more of the last several years. An Intergovernmental Agreement (IGA) is managed by the Southern Ute Indian Tribe and State of Colorado Environmental Commission (Commission), which serves as the policy-making and administrative review authority for the Reservation Air Program, and the IGA established the Tribe as the administrator of the Reservation Air Program. A main goal of the IGA was to create a single air quality program for all lands within the exterior Reservation boundaries. Under the IGA, the EPA retains authority to administer federal Clean Air Act programs on the Reservation that have not been adopted by the Commission. Since 2012, SUIT has been administering a Part 70 program delegation of the Title V Operating Permit program for the SUIR. This delegation provided the Tribe authority to perform permitting, compliance inspections, and civil enforcement. In 2018, 36 sources operated under SUIT-issued Title V permits.  </a:t>
            </a:r>
          </a:p>
          <a:p>
            <a:r>
              <a:rPr lang="en-US" sz="1200" b="0" i="0" u="none" strike="noStrike" cap="none" dirty="0" smtClean="0">
                <a:solidFill>
                  <a:schemeClr val="dk1"/>
                </a:solidFill>
                <a:effectLst/>
                <a:latin typeface="Calibri"/>
                <a:ea typeface="Calibri"/>
                <a:cs typeface="Calibri"/>
                <a:sym typeface="Calibri"/>
              </a:rPr>
              <a:t>According to the 2015 Southern Ute Indian Tribe Comprehensive Emission Inventory for Criteria Pollutants, Hazardous Air Pollutants, and Greenhouse Gases, oil and gas production and processing infrastructure account for the vast majority of stationary sources of air pollution on the Reservation. The Tribe manages two regulatory and one non-regulatory air quality monitoring stations on the SUIR. Pollutants monitored include ozone, oxides of nitrogen, carbon monoxide, particulate matter, sulfur dioxide, methane, and non-methane hydrocarbons. The Tribe also has an experimental mobile methane detection unit.  Minor sources on the SUIR are currently regulated through the EPA’s administration of the federal TMNSR and FIP for all oil &amp; gas activity (over 300 sources). There are approximately 2600 additional oil and gas sources on the SUIR with emissions below the de-</a:t>
            </a:r>
            <a:r>
              <a:rPr lang="en-US" sz="1200" b="0" i="0" u="none" strike="noStrike" cap="none" dirty="0" err="1" smtClean="0">
                <a:solidFill>
                  <a:schemeClr val="dk1"/>
                </a:solidFill>
                <a:effectLst/>
                <a:latin typeface="Calibri"/>
                <a:ea typeface="Calibri"/>
                <a:cs typeface="Calibri"/>
                <a:sym typeface="Calibri"/>
              </a:rPr>
              <a:t>minimus</a:t>
            </a:r>
            <a:r>
              <a:rPr lang="en-US" sz="1200" b="0" i="0" u="none" strike="noStrike" cap="none" dirty="0" smtClean="0">
                <a:solidFill>
                  <a:schemeClr val="dk1"/>
                </a:solidFill>
                <a:effectLst/>
                <a:latin typeface="Calibri"/>
                <a:ea typeface="Calibri"/>
                <a:cs typeface="Calibri"/>
                <a:sym typeface="Calibri"/>
              </a:rPr>
              <a:t> permitting thresholds of the TMNSR and FIP. There is concern at the Air Quality Program that the FIP and State of New Mexico air quality regulations may not be adequate to prevent a future non-attainment designation for Ozone in the San Juan Basin, due  to the volume of oil &amp; gas activity, particularly if there is another boom. The SUIT is considering either seeking administrative delegation for the TMNSR and FIP or submitting a TIP to replace the TMNSR and FIP in its entirety. The Air Quality Program recommended the Commission to consider authorizing the Tribe to seek administrative delegation of the federal TMNSR program and FIP at the Commission meeting on December 5, 2018. The Commission has tasked the Air Quality Program with seeking some additional stakeholder input prior to making a final decision on minor source regulation on the SUIR. </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15</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2774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become active members, Tribes need to contact WRAP in writing and request</a:t>
            </a:r>
            <a:r>
              <a:rPr lang="en-US" baseline="0" dirty="0" smtClean="0"/>
              <a:t> this, and designate two people as points of contact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17</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9379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dirty="0"/>
              <a:t>The WRAP tackles key regional policy decisions, and Tribal participation helps to form and inform the decision process now and for the future.  This Tribal presence ensures a Tribal perspective in decisions now and ensures that a tribal voice is included in future WRAP undertakings and major policy issues. </a:t>
            </a:r>
          </a:p>
          <a:p>
            <a:pPr lvl="0"/>
            <a:r>
              <a:rPr lang="en-US" sz="2400" dirty="0"/>
              <a:t>Whether or not a Tribe has any interest in, or need for, developing its own </a:t>
            </a:r>
            <a:r>
              <a:rPr lang="en-US" sz="2400" dirty="0" smtClean="0"/>
              <a:t> Tribal</a:t>
            </a:r>
            <a:r>
              <a:rPr lang="en-US" sz="2400" baseline="0" dirty="0" smtClean="0"/>
              <a:t> Implementation Plans or </a:t>
            </a:r>
            <a:r>
              <a:rPr lang="en-US" sz="2400" dirty="0" smtClean="0"/>
              <a:t>TIPs </a:t>
            </a:r>
            <a:r>
              <a:rPr lang="en-US" sz="2400" dirty="0"/>
              <a:t>for air quality management, participation in WRAP provides an opportunity to engage in collaborative management of regional air quality and public health. </a:t>
            </a:r>
          </a:p>
          <a:p>
            <a:pPr lvl="1"/>
            <a:r>
              <a:rPr lang="en-US" dirty="0"/>
              <a:t>This includes access to &amp; familiarity with the partnering States’ </a:t>
            </a:r>
            <a:r>
              <a:rPr lang="en-US" dirty="0" smtClean="0"/>
              <a:t>State Implementation Plan</a:t>
            </a:r>
            <a:r>
              <a:rPr lang="en-US" baseline="0" dirty="0" smtClean="0"/>
              <a:t> (</a:t>
            </a:r>
            <a:r>
              <a:rPr lang="en-US" dirty="0" smtClean="0"/>
              <a:t>SIP) </a:t>
            </a:r>
            <a:r>
              <a:rPr lang="en-US" dirty="0"/>
              <a:t>planners and SIP components.</a:t>
            </a:r>
          </a:p>
          <a:p>
            <a:pPr lvl="0"/>
            <a:r>
              <a:rPr lang="en-US" sz="2400" dirty="0"/>
              <a:t>WRAP provides Tribes with the opportunity to collaborate with federal, state and other land managers to shape policy, to shape the policy development and consultation/collaboration processes, and to shape the appropriate responses to policy. </a:t>
            </a:r>
          </a:p>
          <a:p>
            <a:pPr lvl="0"/>
            <a:r>
              <a:rPr lang="en-US" sz="2400" dirty="0"/>
              <a:t>Any Tribe in the region can join the WRAP. Membership commitments can include: regular meetings of sub-committees, participation in workshops, review of technical documents, and time spent working on ideas and solutions. For face-to-face meetings, some travel costs are covered and some are your responsibility.</a:t>
            </a:r>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18</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2940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strike="noStrike" cap="none" dirty="0">
                <a:solidFill>
                  <a:schemeClr val="dk1"/>
                </a:solidFill>
                <a:effectLst/>
                <a:latin typeface="Calibri"/>
                <a:ea typeface="Calibri"/>
                <a:cs typeface="Calibri"/>
                <a:sym typeface="Calibri"/>
              </a:rPr>
              <a:t>Forestry, Fire and Air Quality: Confederated Tribes of the Colville Reservation</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 </a:t>
            </a:r>
          </a:p>
          <a:p>
            <a:pPr fontAlgn="base"/>
            <a:r>
              <a:rPr lang="en-US" sz="1200" b="0" i="0" u="none" strike="noStrike" cap="none" dirty="0">
                <a:solidFill>
                  <a:schemeClr val="dk1"/>
                </a:solidFill>
                <a:effectLst/>
                <a:latin typeface="Calibri"/>
                <a:ea typeface="Calibri"/>
                <a:cs typeface="Calibri"/>
                <a:sym typeface="Calibri"/>
              </a:rPr>
              <a:t>	For the Confederated Tribes of the Colville Reservation ("Colville Tribes"), who have been long-time active participants in the WRAP, forest management and timber sales are an important source of revenue. These revenues have historically funded Tribal government operations, providing services and supporting government employment. About two thirds of the reservation is forested; the wildfires in the 2015 season burned nearly 20 percent of the Tribe’s total land, including timber valued at $100 million. Increasingly severe fire seasons and a tendency </a:t>
            </a:r>
            <a:r>
              <a:rPr lang="en-US" sz="1200" b="0" i="0" u="none" strike="noStrike" cap="none" dirty="0" smtClean="0">
                <a:solidFill>
                  <a:schemeClr val="dk1"/>
                </a:solidFill>
                <a:effectLst/>
                <a:latin typeface="Calibri"/>
                <a:ea typeface="Calibri"/>
                <a:cs typeface="Calibri"/>
                <a:sym typeface="Calibri"/>
              </a:rPr>
              <a:t>for winter weather inversions </a:t>
            </a:r>
            <a:r>
              <a:rPr lang="en-US" sz="1200" b="0" i="0" u="none" strike="noStrike" cap="none" dirty="0">
                <a:solidFill>
                  <a:schemeClr val="dk1"/>
                </a:solidFill>
                <a:effectLst/>
                <a:latin typeface="Calibri"/>
                <a:ea typeface="Calibri"/>
                <a:cs typeface="Calibri"/>
                <a:sym typeface="Calibri"/>
              </a:rPr>
              <a:t>also cause serious air quality health concerns. Consequently, managing fires for forest health and public health is important to the Tribes. The Colville Tribes’ Forestry division collaborates with the Air Quality program in the Office of Environmental Trust and other Tribal agencies to plan for and manage fire as part of its strategies in implementing its role in the Integrated Resources Master Plan and the Forest Management Plan.</a:t>
            </a:r>
          </a:p>
          <a:p>
            <a:pPr fontAlgn="base"/>
            <a:r>
              <a:rPr lang="en-US" sz="1200" b="0" i="0" u="none" strike="noStrike" cap="none" dirty="0">
                <a:solidFill>
                  <a:schemeClr val="dk1"/>
                </a:solidFill>
                <a:effectLst/>
                <a:latin typeface="Calibri"/>
                <a:ea typeface="Calibri"/>
                <a:cs typeface="Calibri"/>
                <a:sym typeface="Calibri"/>
              </a:rPr>
              <a:t>	In Fall 2015, the Confederated Tribes of the Colville Indian Reservation signed an agreement with USEPA Region 10 to allow the Tribes to manage the Federal Air Rules for Reservations provisions for air pollution episodes, open burning and burn bans. This partial delegation of authority under FARR enabled much greater outreach regarding these provisions, as they are now managed by the Colville Reservation Office of Environmental Trust. Enforcement remains the responsibility of EPA Region 10. </a:t>
            </a:r>
          </a:p>
          <a:p>
            <a:pPr fontAlgn="base"/>
            <a:r>
              <a:rPr lang="en-US" sz="1200" b="0" i="0" u="none" strike="noStrike" cap="none" dirty="0">
                <a:solidFill>
                  <a:schemeClr val="dk1"/>
                </a:solidFill>
                <a:effectLst/>
                <a:latin typeface="Calibri"/>
                <a:ea typeface="Calibri"/>
                <a:cs typeface="Calibri"/>
                <a:sym typeface="Calibri"/>
              </a:rPr>
              <a:t>	The Air Quality Program of the Office of Environmental Trust monitors air quality on the Reservation, makes determinations about appropriate burning </a:t>
            </a:r>
            <a:r>
              <a:rPr lang="en-US" sz="1200" b="0" i="0" u="none" strike="noStrike" cap="none" dirty="0" smtClean="0">
                <a:solidFill>
                  <a:schemeClr val="dk1"/>
                </a:solidFill>
                <a:effectLst/>
                <a:latin typeface="Calibri"/>
                <a:ea typeface="Calibri"/>
                <a:cs typeface="Calibri"/>
                <a:sym typeface="Calibri"/>
              </a:rPr>
              <a:t>times </a:t>
            </a:r>
            <a:r>
              <a:rPr lang="en-US" sz="1200" b="0" i="0" u="none" strike="noStrike" cap="none" dirty="0">
                <a:solidFill>
                  <a:schemeClr val="dk1"/>
                </a:solidFill>
                <a:effectLst/>
                <a:latin typeface="Calibri"/>
                <a:ea typeface="Calibri"/>
                <a:cs typeface="Calibri"/>
                <a:sym typeface="Calibri"/>
              </a:rPr>
              <a:t>and burn bans, and issues permits for agricultural and other field or open burning. As part of this work, the Air Quality </a:t>
            </a:r>
            <a:r>
              <a:rPr lang="en-US" sz="1200" b="0" i="0" u="none" strike="noStrike" cap="none" dirty="0" smtClean="0">
                <a:solidFill>
                  <a:schemeClr val="dk1"/>
                </a:solidFill>
                <a:effectLst/>
                <a:latin typeface="Calibri"/>
                <a:ea typeface="Calibri"/>
                <a:cs typeface="Calibri"/>
                <a:sym typeface="Calibri"/>
              </a:rPr>
              <a:t>Program </a:t>
            </a:r>
            <a:r>
              <a:rPr lang="en-US" sz="1200" b="0" i="0" u="none" strike="noStrike" cap="none" dirty="0">
                <a:solidFill>
                  <a:schemeClr val="dk1"/>
                </a:solidFill>
                <a:effectLst/>
                <a:latin typeface="Calibri"/>
                <a:ea typeface="Calibri"/>
                <a:cs typeface="Calibri"/>
                <a:sym typeface="Calibri"/>
              </a:rPr>
              <a:t>is involved with other Tribal programs, such as Emergency Services, Colville Indian Housing Authority, and Tribal Health, and collaborates with regional agencies on smoke and other air pollution issues and monitoring.</a:t>
            </a:r>
          </a:p>
          <a:p>
            <a:r>
              <a:rPr lang="en-US" sz="1200" b="0" i="0" u="none" strike="noStrike" cap="none" dirty="0">
                <a:solidFill>
                  <a:schemeClr val="dk1"/>
                </a:solidFill>
                <a:effectLst/>
                <a:latin typeface="Calibri"/>
                <a:ea typeface="Calibri"/>
                <a:cs typeface="Calibri"/>
                <a:sym typeface="Calibri"/>
              </a:rPr>
              <a:t>The Colville Tribes at this point have been long-time active members of the WRAP. Many years ago, Kris Ray, the Tribes’ Air Quality Program manager, noticed a high haze over the Reservation that could not be attributed to local or regional emissions sources.  He looked into WRAP for guidance, and became an active member by joining the Technical Steering Committee and becoming co-chair of the Tribal Data Workgroup.  This involvement has helped him understand the complexities of Regional Haze and other </a:t>
            </a:r>
            <a:r>
              <a:rPr lang="en-US" sz="1200" b="0" i="0" u="none" strike="noStrike" cap="none" dirty="0" smtClean="0">
                <a:solidFill>
                  <a:schemeClr val="dk1"/>
                </a:solidFill>
                <a:effectLst/>
                <a:latin typeface="Calibri"/>
                <a:ea typeface="Calibri"/>
                <a:cs typeface="Calibri"/>
                <a:sym typeface="Calibri"/>
              </a:rPr>
              <a:t>Western </a:t>
            </a:r>
            <a:r>
              <a:rPr lang="en-US" sz="1200" b="0" i="0" u="none" strike="noStrike" cap="none" smtClean="0">
                <a:solidFill>
                  <a:schemeClr val="dk1"/>
                </a:solidFill>
                <a:effectLst/>
                <a:latin typeface="Calibri"/>
                <a:ea typeface="Calibri"/>
                <a:cs typeface="Calibri"/>
                <a:sym typeface="Calibri"/>
              </a:rPr>
              <a:t>and</a:t>
            </a:r>
            <a:r>
              <a:rPr lang="en-US" sz="1200" b="0" i="0" u="none" strike="noStrike" cap="none" baseline="0" smtClean="0">
                <a:solidFill>
                  <a:schemeClr val="dk1"/>
                </a:solidFill>
                <a:effectLst/>
                <a:latin typeface="Calibri"/>
                <a:ea typeface="Calibri"/>
                <a:cs typeface="Calibri"/>
                <a:sym typeface="Calibri"/>
              </a:rPr>
              <a:t> national</a:t>
            </a:r>
            <a:r>
              <a:rPr lang="en-US" sz="1200" b="0" i="0" u="none" strike="noStrike" cap="none" smtClean="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U.S. air quality issues.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20</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8563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45d66e8138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45d66e8138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lvl="0"/>
            <a:r>
              <a:rPr lang="en-US" sz="1200" b="0" i="0" u="none" strike="noStrike" cap="none" dirty="0">
                <a:solidFill>
                  <a:schemeClr val="dk1"/>
                </a:solidFill>
                <a:effectLst/>
                <a:latin typeface="Calibri"/>
                <a:ea typeface="Calibri"/>
                <a:cs typeface="Calibri"/>
                <a:sym typeface="Calibri"/>
              </a:rPr>
              <a:t>The 1977 Clean Air Act (CAA) amendments set a National Visibility Goal </a:t>
            </a:r>
            <a:r>
              <a:rPr lang="en-US" sz="1200" b="0" i="0" u="none" strike="noStrike" cap="none" dirty="0" smtClean="0">
                <a:solidFill>
                  <a:schemeClr val="dk1"/>
                </a:solidFill>
                <a:effectLst/>
                <a:latin typeface="Calibri"/>
                <a:ea typeface="Calibri"/>
                <a:cs typeface="Calibri"/>
                <a:sym typeface="Calibri"/>
              </a:rPr>
              <a:t>“</a:t>
            </a:r>
            <a:r>
              <a:rPr lang="en-US" sz="1200" b="0" i="1" u="none" strike="noStrike" cap="none" dirty="0" smtClean="0">
                <a:solidFill>
                  <a:schemeClr val="dk1"/>
                </a:solidFill>
                <a:effectLst/>
                <a:latin typeface="Calibri"/>
                <a:ea typeface="Calibri"/>
                <a:cs typeface="Calibri"/>
                <a:sym typeface="Calibri"/>
              </a:rPr>
              <a:t>the </a:t>
            </a:r>
            <a:r>
              <a:rPr lang="en-US" sz="1200" b="1" i="1" u="none" strike="noStrike" cap="none" dirty="0" smtClean="0">
                <a:solidFill>
                  <a:schemeClr val="dk1"/>
                </a:solidFill>
                <a:effectLst/>
                <a:latin typeface="Calibri"/>
                <a:ea typeface="Calibri"/>
                <a:cs typeface="Calibri"/>
                <a:sym typeface="Calibri"/>
              </a:rPr>
              <a:t>prevention of any future</a:t>
            </a:r>
            <a:r>
              <a:rPr lang="en-US" sz="1200" b="0" i="1" u="none" strike="noStrike" cap="none" dirty="0" smtClean="0">
                <a:solidFill>
                  <a:schemeClr val="dk1"/>
                </a:solidFill>
                <a:effectLst/>
                <a:latin typeface="Calibri"/>
                <a:ea typeface="Calibri"/>
                <a:cs typeface="Calibri"/>
                <a:sym typeface="Calibri"/>
              </a:rPr>
              <a:t>, and the </a:t>
            </a:r>
            <a:r>
              <a:rPr lang="en-US" sz="1200" b="1" i="1" u="none" strike="noStrike" cap="none" dirty="0" smtClean="0">
                <a:solidFill>
                  <a:schemeClr val="dk1"/>
                </a:solidFill>
                <a:effectLst/>
                <a:latin typeface="Calibri"/>
                <a:ea typeface="Calibri"/>
                <a:cs typeface="Calibri"/>
                <a:sym typeface="Calibri"/>
              </a:rPr>
              <a:t>remedying of any existing</a:t>
            </a:r>
            <a:r>
              <a:rPr lang="en-US" sz="1200" b="0" i="1" u="none" strike="noStrike" cap="none" dirty="0" smtClean="0">
                <a:solidFill>
                  <a:schemeClr val="dk1"/>
                </a:solidFill>
                <a:effectLst/>
                <a:latin typeface="Calibri"/>
                <a:ea typeface="Calibri"/>
                <a:cs typeface="Calibri"/>
                <a:sym typeface="Calibri"/>
              </a:rPr>
              <a:t>, </a:t>
            </a:r>
            <a:r>
              <a:rPr lang="en-US" sz="1200" b="1" i="1" u="none" strike="noStrike" cap="none" dirty="0" smtClean="0">
                <a:solidFill>
                  <a:schemeClr val="dk1"/>
                </a:solidFill>
                <a:effectLst/>
                <a:latin typeface="Calibri"/>
                <a:ea typeface="Calibri"/>
                <a:cs typeface="Calibri"/>
                <a:sym typeface="Calibri"/>
              </a:rPr>
              <a:t>impairment of visibility</a:t>
            </a:r>
            <a:r>
              <a:rPr lang="en-US" sz="1200" b="0" i="1" u="none" strike="noStrike" cap="none" dirty="0" smtClean="0">
                <a:solidFill>
                  <a:schemeClr val="dk1"/>
                </a:solidFill>
                <a:effectLst/>
                <a:latin typeface="Calibri"/>
                <a:ea typeface="Calibri"/>
                <a:cs typeface="Calibri"/>
                <a:sym typeface="Calibri"/>
              </a:rPr>
              <a:t> in mandatory class I Federal areas which impairment </a:t>
            </a:r>
            <a:r>
              <a:rPr lang="en-US" sz="1200" b="1" i="1" u="none" strike="noStrike" cap="none" dirty="0" smtClean="0">
                <a:solidFill>
                  <a:schemeClr val="dk1"/>
                </a:solidFill>
                <a:effectLst/>
                <a:latin typeface="Calibri"/>
                <a:ea typeface="Calibri"/>
                <a:cs typeface="Calibri"/>
                <a:sym typeface="Calibri"/>
              </a:rPr>
              <a:t>results from manmade air pollution</a:t>
            </a:r>
            <a:r>
              <a:rPr lang="en-US" sz="1200" b="0" i="0" u="none" strike="noStrike" cap="none" dirty="0" smtClean="0">
                <a:solidFill>
                  <a:schemeClr val="dk1"/>
                </a:solidFill>
                <a:effectLst/>
                <a:latin typeface="Calibri"/>
                <a:ea typeface="Calibri"/>
                <a:cs typeface="Calibri"/>
                <a:sym typeface="Calibri"/>
              </a:rPr>
              <a:t>.”</a:t>
            </a:r>
          </a:p>
          <a:p>
            <a:r>
              <a:rPr lang="en-US" sz="1200" b="0" i="0" u="none" strike="noStrike" cap="none" dirty="0" smtClean="0">
                <a:solidFill>
                  <a:schemeClr val="dk1"/>
                </a:solidFill>
                <a:effectLst/>
                <a:latin typeface="Calibri"/>
                <a:ea typeface="Calibri"/>
                <a:cs typeface="Calibri"/>
                <a:sym typeface="Calibri"/>
              </a:rPr>
              <a:t>Section 169A of the Clean Air Act</a:t>
            </a:r>
          </a:p>
          <a:p>
            <a:pPr lvl="0"/>
            <a:endParaRPr lang="en-US" sz="1200" b="0" i="0" u="none" strike="noStrike" cap="none" dirty="0" smtClean="0">
              <a:solidFill>
                <a:schemeClr val="dk1"/>
              </a:solidFill>
              <a:effectLst/>
              <a:latin typeface="Calibri"/>
              <a:ea typeface="Calibri"/>
              <a:cs typeface="Calibri"/>
              <a:sym typeface="Calibri"/>
            </a:endParaRPr>
          </a:p>
          <a:p>
            <a:pPr lvl="0"/>
            <a:r>
              <a:rPr lang="en-US" sz="1200" b="0" i="0" u="none" strike="noStrike" cap="none" dirty="0" smtClean="0">
                <a:solidFill>
                  <a:schemeClr val="dk1"/>
                </a:solidFill>
                <a:effectLst/>
                <a:latin typeface="Calibri"/>
                <a:ea typeface="Calibri"/>
                <a:cs typeface="Calibri"/>
                <a:sym typeface="Calibri"/>
              </a:rPr>
              <a:t>Further </a:t>
            </a:r>
            <a:r>
              <a:rPr lang="en-US" sz="1200" b="0" i="0" u="none" strike="noStrike" cap="none" dirty="0">
                <a:solidFill>
                  <a:schemeClr val="dk1"/>
                </a:solidFill>
                <a:effectLst/>
                <a:latin typeface="Calibri"/>
                <a:ea typeface="Calibri"/>
                <a:cs typeface="Calibri"/>
                <a:sym typeface="Calibri"/>
              </a:rPr>
              <a:t>CAA amendments in 1990 provided emphasis on regional haze issues, and required the U.S. Environmental Protection Agency (the EPA) to establish the </a:t>
            </a:r>
            <a:r>
              <a:rPr lang="en-US" sz="1200" b="1" i="0" u="none" strike="noStrike" cap="none" dirty="0">
                <a:solidFill>
                  <a:schemeClr val="dk1"/>
                </a:solidFill>
                <a:effectLst/>
                <a:latin typeface="Calibri"/>
                <a:ea typeface="Calibri"/>
                <a:cs typeface="Calibri"/>
                <a:sym typeface="Calibri"/>
              </a:rPr>
              <a:t>Grand Canyon Visibility Transport Commission </a:t>
            </a:r>
            <a:r>
              <a:rPr lang="en-US" sz="1200" b="0" i="0" u="none" strike="noStrike" cap="none" dirty="0">
                <a:solidFill>
                  <a:schemeClr val="dk1"/>
                </a:solidFill>
                <a:effectLst/>
                <a:latin typeface="Calibri"/>
                <a:ea typeface="Calibri"/>
                <a:cs typeface="Calibri"/>
                <a:sym typeface="Calibri"/>
              </a:rPr>
              <a:t>(GCVTC)</a:t>
            </a:r>
            <a:r>
              <a:rPr lang="en-US" sz="1200" b="1"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to study the causes of regional haze and provide recommendations on a regulatory approach to remedy the problem.</a:t>
            </a:r>
          </a:p>
          <a:p>
            <a:pPr marL="0" lvl="0" indent="0" algn="l" rtl="0">
              <a:spcBef>
                <a:spcPts val="0"/>
              </a:spcBef>
              <a:spcAft>
                <a:spcPts val="0"/>
              </a:spcAft>
              <a:buNone/>
            </a:pPr>
            <a:endParaRPr dirty="0"/>
          </a:p>
        </p:txBody>
      </p:sp>
      <p:sp>
        <p:nvSpPr>
          <p:cNvPr id="116" name="Google Shape;116;g45d66e8138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As of 2018 these</a:t>
            </a:r>
            <a:r>
              <a:rPr lang="en-US" baseline="0" dirty="0" smtClean="0"/>
              <a:t> five tribes have elected to protect their air quality through classification as “Class I”.</a:t>
            </a:r>
            <a:endParaRPr dirty="0"/>
          </a:p>
        </p:txBody>
      </p:sp>
      <p:sp>
        <p:nvSpPr>
          <p:cNvPr id="128" name="Google Shape;12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These large National Parks and Wilderness Areas must become free of human–caused regional haze. </a:t>
            </a:r>
            <a:endParaRPr dirty="0"/>
          </a:p>
        </p:txBody>
      </p:sp>
      <p:sp>
        <p:nvSpPr>
          <p:cNvPr id="122" name="Google Shape;122;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1991 GCVTC</a:t>
            </a:r>
            <a:r>
              <a:rPr lang="en-US" baseline="0" dirty="0" smtClean="0"/>
              <a:t> became the WRAP in 1997 with new and broader air quality planning purposes.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5</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0" i="0" u="none" strike="noStrike" cap="none" dirty="0">
                <a:solidFill>
                  <a:schemeClr val="dk1"/>
                </a:solidFill>
                <a:effectLst/>
                <a:latin typeface="Calibri"/>
                <a:ea typeface="Calibri"/>
                <a:cs typeface="Calibri"/>
                <a:sym typeface="Calibri"/>
              </a:rPr>
              <a:t>In 1991 the EPA announced the first meeting of the GCVTC in Grand Canyon National Park, with members including officials from the EPA, the Forest Service, the Bureau of Land Management, the Fish and Wildlife Service, the National Park Service, and the 8 Western governors.</a:t>
            </a:r>
          </a:p>
          <a:p>
            <a:pPr lvl="1"/>
            <a:r>
              <a:rPr lang="en-US" sz="1200" b="0" i="0" u="none" strike="noStrike" cap="none" dirty="0">
                <a:solidFill>
                  <a:schemeClr val="dk1"/>
                </a:solidFill>
                <a:effectLst/>
                <a:latin typeface="Calibri"/>
                <a:ea typeface="Calibri"/>
                <a:cs typeface="Calibri"/>
                <a:sym typeface="Calibri"/>
              </a:rPr>
              <a:t>Although other portions of the 1990 CAA amendments included the first explicit consideration of Tribes with respect to air quality regulations, there was no mention of Tribal participation in the requirement for the GCVTC, and the membership at the initial meeting reflected this.</a:t>
            </a:r>
          </a:p>
          <a:p>
            <a:pPr lvl="1"/>
            <a:r>
              <a:rPr lang="en-US" sz="1200" b="0" i="0" u="none" strike="noStrike" cap="none" dirty="0">
                <a:solidFill>
                  <a:schemeClr val="dk1"/>
                </a:solidFill>
                <a:effectLst/>
                <a:latin typeface="Calibri"/>
                <a:ea typeface="Calibri"/>
                <a:cs typeface="Calibri"/>
                <a:sym typeface="Calibri"/>
              </a:rPr>
              <a:t>The GCVTC immediately appointed a Public Advisory Committee (PAC) to obtain broad perspectives, and to develop policy options for its ultimate recommendations. This Public Advisory Committee included two Tribal leaders and was expanded to include others as the scope of the GCVTC grew beyond the Grand Canyon to include the "golden circle of parks"</a:t>
            </a:r>
            <a:r>
              <a:rPr lang="en-US" dirty="0">
                <a:effectLst/>
              </a:rPr>
              <a:t> </a:t>
            </a:r>
            <a:endParaRPr lang="en-US" sz="1200" b="0" i="0" u="none" strike="noStrike" cap="none" dirty="0">
              <a:solidFill>
                <a:schemeClr val="dk1"/>
              </a:solidFill>
              <a:effectLst/>
              <a:latin typeface="Calibri"/>
              <a:ea typeface="Calibri"/>
              <a:cs typeface="Calibri"/>
              <a:sym typeface="Calibri"/>
            </a:endParaRP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The GCVTC, and development of regional haze mitigation policies, was an early and important example of Tribal engagement  with federal and state agencies to develop federal policy.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6</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4555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9" name="Google Shape;169;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Tribes are automatically members in the WRAP, but need to</a:t>
            </a:r>
            <a:r>
              <a:rPr lang="en-US" baseline="0" dirty="0" smtClean="0"/>
              <a:t> send an official letter to WRAP requesting active membership and designating two contact people in order to be active members.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9</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1919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Tribes always have played an important role in WRAP governance.</a:t>
            </a:r>
            <a:r>
              <a:rPr lang="en-US" baseline="0" dirty="0" smtClean="0"/>
              <a:t> Needs and opportunities for more Tribal participation are growing.</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0" name="Google Shape;30;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3" name="Google Shape;43;p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5" name="Google Shape;45;p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5F7FC"/>
            </a:gs>
            <a:gs pos="74000">
              <a:srgbClr val="A9BEE4"/>
            </a:gs>
            <a:gs pos="83000">
              <a:srgbClr val="A9BEE4"/>
            </a:gs>
            <a:gs pos="100000">
              <a:srgbClr val="C5D3ED"/>
            </a:gs>
          </a:gsLst>
          <a:lin ang="5400000" scaled="0"/>
        </a:gra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3.xml"/><Relationship Id="rId2" Type="http://schemas.openxmlformats.org/officeDocument/2006/relationships/image" Target="../media/image10.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 Id="rId3"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143000" y="806278"/>
            <a:ext cx="6858000" cy="186760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320"/>
              <a:buFont typeface="Nunito"/>
              <a:buNone/>
            </a:pPr>
            <a:r>
              <a:rPr lang="en-US" sz="4320" b="1" dirty="0">
                <a:latin typeface="Nunito"/>
                <a:ea typeface="Nunito"/>
                <a:cs typeface="Nunito"/>
                <a:sym typeface="Nunito"/>
              </a:rPr>
              <a:t>Tribes, WRAP and</a:t>
            </a:r>
            <a:br>
              <a:rPr lang="en-US" sz="4320" b="1" dirty="0">
                <a:latin typeface="Nunito"/>
                <a:ea typeface="Nunito"/>
                <a:cs typeface="Nunito"/>
                <a:sym typeface="Nunito"/>
              </a:rPr>
            </a:br>
            <a:r>
              <a:rPr lang="en-US" sz="4320" b="1" dirty="0" smtClean="0">
                <a:latin typeface="Nunito"/>
                <a:ea typeface="Nunito"/>
                <a:cs typeface="Nunito"/>
                <a:sym typeface="Nunito"/>
              </a:rPr>
              <a:t> </a:t>
            </a:r>
            <a:r>
              <a:rPr lang="en-US" sz="4320" b="1" dirty="0">
                <a:latin typeface="Nunito"/>
                <a:ea typeface="Nunito"/>
                <a:cs typeface="Nunito"/>
                <a:sym typeface="Nunito"/>
              </a:rPr>
              <a:t>Regional </a:t>
            </a:r>
            <a:r>
              <a:rPr lang="en-US" sz="4320" b="1" dirty="0" smtClean="0">
                <a:latin typeface="Nunito"/>
                <a:ea typeface="Nunito"/>
                <a:cs typeface="Nunito"/>
                <a:sym typeface="Nunito"/>
              </a:rPr>
              <a:t>Haze</a:t>
            </a:r>
            <a:endParaRPr sz="4050" b="1" dirty="0">
              <a:latin typeface="Nunito"/>
              <a:ea typeface="Nunito"/>
              <a:cs typeface="Nunito"/>
              <a:sym typeface="Nunito"/>
            </a:endParaRPr>
          </a:p>
        </p:txBody>
      </p:sp>
      <p:sp>
        <p:nvSpPr>
          <p:cNvPr id="89" name="Google Shape;89;p13"/>
          <p:cNvSpPr txBox="1">
            <a:spLocks noGrp="1"/>
          </p:cNvSpPr>
          <p:nvPr>
            <p:ph type="subTitle" idx="1"/>
          </p:nvPr>
        </p:nvSpPr>
        <p:spPr>
          <a:xfrm>
            <a:off x="1036074" y="2947762"/>
            <a:ext cx="7071852" cy="1352587"/>
          </a:xfrm>
          <a:prstGeom prst="rect">
            <a:avLst/>
          </a:prstGeom>
          <a:noFill/>
          <a:ln>
            <a:noFill/>
          </a:ln>
        </p:spPr>
        <p:txBody>
          <a:bodyPr spcFirstLastPara="1" wrap="square" lIns="91425" tIns="45700" rIns="91425" bIns="45700" anchor="t" anchorCtr="0">
            <a:noAutofit/>
          </a:bodyPr>
          <a:lstStyle/>
          <a:p>
            <a:r>
              <a:rPr lang="en-US" sz="3600" b="1" dirty="0"/>
              <a:t>Practices and processes for Tribes </a:t>
            </a:r>
            <a:r>
              <a:rPr lang="en-US" sz="3600" b="1" dirty="0" smtClean="0"/>
              <a:t/>
            </a:r>
            <a:br>
              <a:rPr lang="en-US" sz="3600" b="1" dirty="0" smtClean="0"/>
            </a:br>
            <a:r>
              <a:rPr lang="en-US" sz="3600" b="1" dirty="0" smtClean="0"/>
              <a:t>to </a:t>
            </a:r>
            <a:r>
              <a:rPr lang="en-US" sz="3600" b="1" dirty="0"/>
              <a:t>address regional air quality</a:t>
            </a:r>
            <a:endParaRPr lang="en-US" sz="3600" dirty="0"/>
          </a:p>
        </p:txBody>
      </p:sp>
      <p:pic>
        <p:nvPicPr>
          <p:cNvPr id="90" name="Google Shape;90;p13"/>
          <p:cNvPicPr preferRelativeResize="0"/>
          <p:nvPr/>
        </p:nvPicPr>
        <p:blipFill>
          <a:blip r:embed="rId4"/>
          <a:stretch>
            <a:fillRect/>
          </a:stretch>
        </p:blipFill>
        <p:spPr>
          <a:xfrm>
            <a:off x="6299426" y="5409833"/>
            <a:ext cx="2117498" cy="1049338"/>
          </a:xfrm>
          <a:prstGeom prst="rect">
            <a:avLst/>
          </a:prstGeom>
          <a:noFill/>
          <a:ln>
            <a:noFill/>
          </a:ln>
        </p:spPr>
      </p:pic>
      <p:pic>
        <p:nvPicPr>
          <p:cNvPr id="91" name="Google Shape;91;p13"/>
          <p:cNvPicPr preferRelativeResize="0"/>
          <p:nvPr/>
        </p:nvPicPr>
        <p:blipFill>
          <a:blip r:embed="rId5"/>
          <a:stretch>
            <a:fillRect/>
          </a:stretch>
        </p:blipFill>
        <p:spPr>
          <a:xfrm>
            <a:off x="631211" y="5222645"/>
            <a:ext cx="1609949" cy="142371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Tribal </a:t>
            </a:r>
            <a:r>
              <a:rPr lang="en-US" dirty="0" smtClean="0"/>
              <a:t>Caucus of the </a:t>
            </a:r>
            <a:r>
              <a:rPr lang="en-US" dirty="0"/>
              <a:t>WRAP	</a:t>
            </a:r>
          </a:p>
        </p:txBody>
      </p:sp>
      <p:sp>
        <p:nvSpPr>
          <p:cNvPr id="3" name="Text Placeholder 2"/>
          <p:cNvSpPr>
            <a:spLocks noGrp="1"/>
          </p:cNvSpPr>
          <p:nvPr>
            <p:ph type="body" idx="1"/>
          </p:nvPr>
        </p:nvSpPr>
        <p:spPr/>
        <p:txBody>
          <a:bodyPr/>
          <a:lstStyle/>
          <a:p>
            <a:pPr marL="114300" indent="0">
              <a:buNone/>
            </a:pPr>
            <a:r>
              <a:rPr lang="en-US" dirty="0"/>
              <a:t>Th</a:t>
            </a:r>
            <a:r>
              <a:rPr lang="en-US" sz="2400" dirty="0"/>
              <a:t>is </a:t>
            </a:r>
            <a:r>
              <a:rPr lang="en-US" sz="2400" dirty="0" smtClean="0"/>
              <a:t>important group </a:t>
            </a:r>
            <a:r>
              <a:rPr lang="en-US" sz="2400" dirty="0"/>
              <a:t>expressed </a:t>
            </a:r>
            <a:r>
              <a:rPr lang="en-US" sz="2400" dirty="0" smtClean="0"/>
              <a:t>concerns </a:t>
            </a:r>
            <a:r>
              <a:rPr lang="en-US" sz="2400" dirty="0"/>
              <a:t>beyond </a:t>
            </a:r>
            <a:r>
              <a:rPr lang="en-US" sz="2400" dirty="0" smtClean="0"/>
              <a:t>regional haze. </a:t>
            </a:r>
            <a:r>
              <a:rPr lang="en-US" sz="2400" dirty="0"/>
              <a:t>I</a:t>
            </a:r>
            <a:r>
              <a:rPr lang="en-US" sz="2400" dirty="0" smtClean="0"/>
              <a:t>n </a:t>
            </a:r>
            <a:r>
              <a:rPr lang="en-US" sz="2400" dirty="0"/>
              <a:t>2009 </a:t>
            </a:r>
            <a:r>
              <a:rPr lang="en-US" sz="2400" dirty="0" smtClean="0"/>
              <a:t>these concerns were </a:t>
            </a:r>
            <a:r>
              <a:rPr lang="en-US" sz="2400" dirty="0"/>
              <a:t>incorporated into WRAP charter:</a:t>
            </a:r>
          </a:p>
          <a:p>
            <a:pPr lvl="1"/>
            <a:r>
              <a:rPr lang="en-US" sz="2000" dirty="0"/>
              <a:t>research on the health impacts of particulate matter in rural communities;</a:t>
            </a:r>
          </a:p>
          <a:p>
            <a:pPr lvl="1"/>
            <a:r>
              <a:rPr lang="en-US" sz="2000" dirty="0"/>
              <a:t>dust modeling to improve Tribal and state emissions inventories;</a:t>
            </a:r>
          </a:p>
          <a:p>
            <a:pPr lvl="1"/>
            <a:r>
              <a:rPr lang="en-US" sz="2000" dirty="0"/>
              <a:t>research and coordination on climate change impacts and mitigation;</a:t>
            </a:r>
          </a:p>
          <a:p>
            <a:pPr lvl="1"/>
            <a:r>
              <a:rPr lang="en-US" sz="2000" dirty="0"/>
              <a:t>inclusion of increased emissions from oil and gas production in analyses for Regional Haze Rule compliance;</a:t>
            </a:r>
          </a:p>
          <a:p>
            <a:pPr lvl="1"/>
            <a:r>
              <a:rPr lang="en-US" sz="2000" dirty="0"/>
              <a:t>monitoring the effects of atmospheric mercury deposition;</a:t>
            </a:r>
          </a:p>
          <a:p>
            <a:pPr lvl="1"/>
            <a:r>
              <a:rPr lang="en-US" sz="2000" dirty="0"/>
              <a:t>technical assistance with other aspects of CAA compliance; and</a:t>
            </a:r>
          </a:p>
          <a:p>
            <a:pPr lvl="1"/>
            <a:r>
              <a:rPr lang="en-US" sz="2000" dirty="0"/>
              <a:t>modeling increased ozone emissions in rural areas.</a:t>
            </a:r>
          </a:p>
          <a:p>
            <a:pPr marL="114300" indent="0">
              <a:buNone/>
            </a:pPr>
            <a:endParaRPr lang="en-US" dirty="0"/>
          </a:p>
        </p:txBody>
      </p:sp>
    </p:spTree>
    <p:extLst>
      <p:ext uri="{BB962C8B-B14F-4D97-AF65-F5344CB8AC3E}">
        <p14:creationId xmlns:p14="http://schemas.microsoft.com/office/powerpoint/2010/main" val="1627825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3236914"/>
            <a:ext cx="7886700" cy="2852737"/>
          </a:xfrm>
        </p:spPr>
        <p:txBody>
          <a:bodyPr/>
          <a:lstStyle/>
          <a:p>
            <a:r>
              <a:rPr lang="en-US" dirty="0"/>
              <a:t>						today</a:t>
            </a:r>
          </a:p>
        </p:txBody>
      </p:sp>
      <p:pic>
        <p:nvPicPr>
          <p:cNvPr id="6" name="Picture 5" descr="WRAPlogo2016_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018" y="4727110"/>
            <a:ext cx="5111358" cy="1218722"/>
          </a:xfrm>
          <a:prstGeom prst="rect">
            <a:avLst/>
          </a:prstGeom>
        </p:spPr>
      </p:pic>
      <p:pic>
        <p:nvPicPr>
          <p:cNvPr id="9" name="Picture 8" descr="https---blueprint-api-production.s3.amazonaws.com-uploads-card-image-810676-6e93ac03-8e25-4773-9145-cb0c1828e1c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5776"/>
            <a:ext cx="4923258" cy="2767389"/>
          </a:xfrm>
          <a:prstGeom prst="rect">
            <a:avLst/>
          </a:prstGeom>
        </p:spPr>
      </p:pic>
      <p:pic>
        <p:nvPicPr>
          <p:cNvPr id="10" name="Picture 9" descr="920x92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3330" y="1165777"/>
            <a:ext cx="4300670" cy="2767388"/>
          </a:xfrm>
          <a:prstGeom prst="rect">
            <a:avLst/>
          </a:prstGeom>
        </p:spPr>
      </p:pic>
    </p:spTree>
    <p:extLst>
      <p:ext uri="{BB962C8B-B14F-4D97-AF65-F5344CB8AC3E}">
        <p14:creationId xmlns:p14="http://schemas.microsoft.com/office/powerpoint/2010/main" val="4210103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RAP Org Cha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853" y="2610564"/>
            <a:ext cx="6423147" cy="4247436"/>
          </a:xfrm>
          <a:prstGeom prst="rect">
            <a:avLst/>
          </a:prstGeom>
        </p:spPr>
      </p:pic>
      <p:sp>
        <p:nvSpPr>
          <p:cNvPr id="2" name="Title 1"/>
          <p:cNvSpPr>
            <a:spLocks noGrp="1"/>
          </p:cNvSpPr>
          <p:nvPr>
            <p:ph type="title"/>
          </p:nvPr>
        </p:nvSpPr>
        <p:spPr/>
        <p:txBody>
          <a:bodyPr/>
          <a:lstStyle/>
          <a:p>
            <a:r>
              <a:rPr lang="en-US" dirty="0"/>
              <a:t>WRAP today</a:t>
            </a:r>
          </a:p>
        </p:txBody>
      </p:sp>
      <p:sp>
        <p:nvSpPr>
          <p:cNvPr id="3" name="Text Placeholder 2"/>
          <p:cNvSpPr>
            <a:spLocks noGrp="1"/>
          </p:cNvSpPr>
          <p:nvPr>
            <p:ph type="body" idx="1"/>
          </p:nvPr>
        </p:nvSpPr>
        <p:spPr>
          <a:xfrm>
            <a:off x="628649" y="1825625"/>
            <a:ext cx="8304759" cy="4351338"/>
          </a:xfrm>
        </p:spPr>
        <p:txBody>
          <a:bodyPr/>
          <a:lstStyle/>
          <a:p>
            <a:r>
              <a:rPr lang="en-US" sz="2400" dirty="0"/>
              <a:t>Continued voluntary partnership of Tribes, states, FLM, EPA</a:t>
            </a:r>
          </a:p>
          <a:p>
            <a:r>
              <a:rPr lang="en-US" sz="2400" dirty="0"/>
              <a:t>24 Tribes are active members of WRAP, participating in all WRAP sub-committees</a:t>
            </a:r>
          </a:p>
          <a:p>
            <a:r>
              <a:rPr lang="en-US" sz="2400" dirty="0"/>
              <a:t>In-person meetings</a:t>
            </a:r>
          </a:p>
          <a:p>
            <a:r>
              <a:rPr lang="en-US" sz="2400" dirty="0"/>
              <a:t>Decisions by </a:t>
            </a:r>
            <a:r>
              <a:rPr lang="en-US" sz="2400" dirty="0" smtClean="0"/>
              <a:t>consensus</a:t>
            </a:r>
          </a:p>
          <a:p>
            <a:r>
              <a:rPr lang="en-US" sz="2400" dirty="0" smtClean="0"/>
              <a:t>BOD Co-chaired by Tribe</a:t>
            </a:r>
          </a:p>
          <a:p>
            <a:r>
              <a:rPr lang="en-US" sz="2400" dirty="0" smtClean="0"/>
              <a:t>Equal Tribe and State </a:t>
            </a:r>
            <a:br>
              <a:rPr lang="en-US" sz="2400" dirty="0" smtClean="0"/>
            </a:br>
            <a:r>
              <a:rPr lang="en-US" sz="2400" dirty="0" smtClean="0"/>
              <a:t>BOD representation </a:t>
            </a:r>
            <a:endParaRPr lang="en-US" sz="2400" dirty="0"/>
          </a:p>
          <a:p>
            <a:endParaRPr lang="en-US" dirty="0"/>
          </a:p>
          <a:p>
            <a:endParaRPr lang="en-US" dirty="0"/>
          </a:p>
        </p:txBody>
      </p:sp>
    </p:spTree>
    <p:extLst>
      <p:ext uri="{BB962C8B-B14F-4D97-AF65-F5344CB8AC3E}">
        <p14:creationId xmlns:p14="http://schemas.microsoft.com/office/powerpoint/2010/main" val="429811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groups focus effort on key challenges</a:t>
            </a:r>
          </a:p>
        </p:txBody>
      </p:sp>
      <p:sp>
        <p:nvSpPr>
          <p:cNvPr id="3" name="Text Placeholder 2"/>
          <p:cNvSpPr>
            <a:spLocks noGrp="1"/>
          </p:cNvSpPr>
          <p:nvPr>
            <p:ph type="body" idx="1"/>
          </p:nvPr>
        </p:nvSpPr>
        <p:spPr>
          <a:xfrm>
            <a:off x="628649" y="1825625"/>
            <a:ext cx="8068671" cy="4351338"/>
          </a:xfrm>
        </p:spPr>
        <p:txBody>
          <a:bodyPr/>
          <a:lstStyle/>
          <a:p>
            <a:r>
              <a:rPr lang="en-US" dirty="0"/>
              <a:t>Regional Haze Planning Work Group</a:t>
            </a:r>
          </a:p>
          <a:p>
            <a:pPr lvl="1"/>
            <a:r>
              <a:rPr lang="en-US" dirty="0"/>
              <a:t>Data collection, modeling, analysis</a:t>
            </a:r>
          </a:p>
          <a:p>
            <a:r>
              <a:rPr lang="en-US" dirty="0"/>
              <a:t>Fire &amp; Smoke Work Group</a:t>
            </a:r>
          </a:p>
          <a:p>
            <a:pPr lvl="1"/>
            <a:r>
              <a:rPr lang="en-US" dirty="0"/>
              <a:t>Understanding fire’s role in air quality planning &amp; improve coordination</a:t>
            </a:r>
          </a:p>
          <a:p>
            <a:r>
              <a:rPr lang="en-US" dirty="0"/>
              <a:t>Oil &amp; Gas Work Group</a:t>
            </a:r>
          </a:p>
          <a:p>
            <a:pPr lvl="1"/>
            <a:r>
              <a:rPr lang="en-US" dirty="0"/>
              <a:t>Identify sites and improve data collection and research</a:t>
            </a:r>
          </a:p>
          <a:p>
            <a:r>
              <a:rPr lang="en-US" dirty="0"/>
              <a:t>Tribal Data Work Group</a:t>
            </a:r>
          </a:p>
          <a:p>
            <a:pPr lvl="1"/>
            <a:r>
              <a:rPr lang="en-US" dirty="0"/>
              <a:t>Training, funding opportunities, data collection support</a:t>
            </a:r>
          </a:p>
          <a:p>
            <a:r>
              <a:rPr lang="en-US" dirty="0"/>
              <a:t>Regional Technical Operations Work Group</a:t>
            </a:r>
          </a:p>
          <a:p>
            <a:pPr lvl="1"/>
            <a:r>
              <a:rPr lang="en-US" dirty="0"/>
              <a:t>Provides regional technical support for issues of common member interest</a:t>
            </a:r>
          </a:p>
          <a:p>
            <a:endParaRPr lang="en-US" dirty="0"/>
          </a:p>
        </p:txBody>
      </p:sp>
    </p:spTree>
    <p:extLst>
      <p:ext uri="{BB962C8B-B14F-4D97-AF65-F5344CB8AC3E}">
        <p14:creationId xmlns:p14="http://schemas.microsoft.com/office/powerpoint/2010/main" val="1258322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0524" y="3747754"/>
            <a:ext cx="8623476" cy="2852737"/>
          </a:xfrm>
        </p:spPr>
        <p:txBody>
          <a:bodyPr/>
          <a:lstStyle/>
          <a:p>
            <a:r>
              <a:rPr lang="en-US" sz="3200" u="sng" dirty="0"/>
              <a:t>CASE STUDY</a:t>
            </a:r>
            <a:r>
              <a:rPr lang="en-US" sz="3200" dirty="0"/>
              <a:t/>
            </a:r>
            <a:br>
              <a:rPr lang="en-US" sz="3200" dirty="0"/>
            </a:br>
            <a:r>
              <a:rPr lang="en-US" sz="3200" dirty="0"/>
              <a:t>Permitting In-house to Protect Public Health:</a:t>
            </a:r>
            <a:br>
              <a:rPr lang="en-US" sz="3200" dirty="0"/>
            </a:br>
            <a:r>
              <a:rPr lang="en-US" sz="3200" dirty="0"/>
              <a:t>Southern Ute Indian Tribe</a:t>
            </a:r>
          </a:p>
        </p:txBody>
      </p:sp>
      <p:pic>
        <p:nvPicPr>
          <p:cNvPr id="2" name="Picture 1" descr="Southern Ute Reserv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2120" y="162450"/>
            <a:ext cx="4994683" cy="5469178"/>
          </a:xfrm>
          <a:prstGeom prst="rect">
            <a:avLst/>
          </a:prstGeom>
        </p:spPr>
      </p:pic>
    </p:spTree>
    <p:extLst>
      <p:ext uri="{BB962C8B-B14F-4D97-AF65-F5344CB8AC3E}">
        <p14:creationId xmlns:p14="http://schemas.microsoft.com/office/powerpoint/2010/main" val="1142128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Case Study:</a:t>
            </a:r>
            <a:br>
              <a:rPr lang="en-US" dirty="0"/>
            </a:br>
            <a:r>
              <a:rPr lang="en-US" dirty="0"/>
              <a:t>Southern Ute Indian Tribe</a:t>
            </a:r>
          </a:p>
        </p:txBody>
      </p:sp>
      <p:sp>
        <p:nvSpPr>
          <p:cNvPr id="5" name="Text Placeholder 4"/>
          <p:cNvSpPr>
            <a:spLocks noGrp="1"/>
          </p:cNvSpPr>
          <p:nvPr>
            <p:ph type="body" idx="1"/>
          </p:nvPr>
        </p:nvSpPr>
        <p:spPr>
          <a:xfrm>
            <a:off x="628650" y="1825624"/>
            <a:ext cx="8515350" cy="4893923"/>
          </a:xfrm>
        </p:spPr>
        <p:txBody>
          <a:bodyPr/>
          <a:lstStyle/>
          <a:p>
            <a:pPr fontAlgn="base"/>
            <a:r>
              <a:rPr lang="en-US" sz="2000" dirty="0"/>
              <a:t>The Southern Ute Indian Tribe (SUIT) has significant oil &amp; gas activity, both from SUIT-owned and non-Tribal companies. </a:t>
            </a:r>
          </a:p>
          <a:p>
            <a:pPr fontAlgn="base"/>
            <a:r>
              <a:rPr lang="en-US" sz="2000" dirty="0" smtClean="0"/>
              <a:t>Ozone concentrations on the Reservation have been </a:t>
            </a:r>
            <a:r>
              <a:rPr lang="en-US" sz="2000" dirty="0"/>
              <a:t>close to non-attainment for </a:t>
            </a:r>
            <a:r>
              <a:rPr lang="en-US" sz="2000" dirty="0" smtClean="0"/>
              <a:t>ozone </a:t>
            </a:r>
            <a:r>
              <a:rPr lang="en-US" sz="2000" dirty="0"/>
              <a:t>at one or more of </a:t>
            </a:r>
            <a:r>
              <a:rPr lang="en-US" sz="2000" dirty="0" smtClean="0"/>
              <a:t>its air </a:t>
            </a:r>
            <a:r>
              <a:rPr lang="en-US" sz="2000" dirty="0"/>
              <a:t>monitoring stations for several years (e.g. 69ppb of 70ppb </a:t>
            </a:r>
            <a:r>
              <a:rPr lang="en-US" sz="2000" dirty="0" smtClean="0"/>
              <a:t>-- the national health-based standard). </a:t>
            </a:r>
            <a:endParaRPr lang="en-US" sz="2000" dirty="0"/>
          </a:p>
          <a:p>
            <a:pPr fontAlgn="base"/>
            <a:r>
              <a:rPr lang="en-US" sz="2000" dirty="0"/>
              <a:t>SUIT’s Air Quality Program (AQP) manages some </a:t>
            </a:r>
            <a:r>
              <a:rPr lang="en-US" sz="2000" dirty="0" smtClean="0"/>
              <a:t>CAA </a:t>
            </a:r>
            <a:r>
              <a:rPr lang="en-US" sz="2000" dirty="0"/>
              <a:t>implementation and enforcement, e.g. operating Title V permitting program.  </a:t>
            </a:r>
          </a:p>
          <a:p>
            <a:r>
              <a:rPr lang="en-US" sz="2000" dirty="0"/>
              <a:t>SUIT currently </a:t>
            </a:r>
            <a:r>
              <a:rPr lang="en-US" sz="2000" dirty="0" smtClean="0"/>
              <a:t>under </a:t>
            </a:r>
            <a:r>
              <a:rPr lang="en-US" sz="2000" dirty="0"/>
              <a:t>Federal Implementation Plan for Tribal Minor New Source Review (TMNSR) permitting for all oil &amp; gas activity (over </a:t>
            </a:r>
            <a:r>
              <a:rPr lang="en-US" sz="2000" dirty="0" smtClean="0"/>
              <a:t>6000 air pollution emissions </a:t>
            </a:r>
            <a:r>
              <a:rPr lang="en-US" sz="2000" dirty="0"/>
              <a:t>sources on the Reservation</a:t>
            </a:r>
            <a:r>
              <a:rPr lang="en-US" sz="2000" dirty="0" smtClean="0"/>
              <a:t>) </a:t>
            </a:r>
            <a:endParaRPr lang="en-US" sz="2000" dirty="0"/>
          </a:p>
          <a:p>
            <a:pPr lvl="1"/>
            <a:r>
              <a:rPr lang="en-US" sz="1700" dirty="0"/>
              <a:t>Concern at AQP that the </a:t>
            </a:r>
            <a:r>
              <a:rPr lang="en-US" sz="1700" dirty="0" smtClean="0"/>
              <a:t>FIP and State of NM </a:t>
            </a:r>
            <a:r>
              <a:rPr lang="en-US" sz="1700" dirty="0"/>
              <a:t>a</a:t>
            </a:r>
            <a:r>
              <a:rPr lang="en-US" sz="1700" dirty="0" smtClean="0"/>
              <a:t>ir </a:t>
            </a:r>
            <a:r>
              <a:rPr lang="en-US" sz="1700" dirty="0"/>
              <a:t>q</a:t>
            </a:r>
            <a:r>
              <a:rPr lang="en-US" sz="1700" dirty="0" smtClean="0"/>
              <a:t>uality regulations </a:t>
            </a:r>
            <a:r>
              <a:rPr lang="en-US" sz="1700" dirty="0"/>
              <a:t>may not be adequate to prevent </a:t>
            </a:r>
            <a:r>
              <a:rPr lang="en-US" sz="1700" dirty="0" smtClean="0"/>
              <a:t>future non</a:t>
            </a:r>
            <a:r>
              <a:rPr lang="en-US" sz="1700" dirty="0"/>
              <a:t>-</a:t>
            </a:r>
            <a:r>
              <a:rPr lang="en-US" sz="1700" dirty="0" smtClean="0"/>
              <a:t>attainment designation</a:t>
            </a:r>
            <a:r>
              <a:rPr lang="en-US" sz="1700" dirty="0" smtClean="0"/>
              <a:t>,</a:t>
            </a:r>
            <a:r>
              <a:rPr lang="en-US" sz="1700" dirty="0" smtClean="0"/>
              <a:t> due to </a:t>
            </a:r>
            <a:r>
              <a:rPr lang="en-US" sz="1700" dirty="0"/>
              <a:t>volume of oil &amp; gas activity, particularly if there is another boom. </a:t>
            </a:r>
          </a:p>
          <a:p>
            <a:pPr lvl="1"/>
            <a:r>
              <a:rPr lang="en-US" sz="1700" dirty="0"/>
              <a:t>AQP </a:t>
            </a:r>
            <a:r>
              <a:rPr lang="en-US" sz="1700" dirty="0" smtClean="0"/>
              <a:t>recommended assuming </a:t>
            </a:r>
            <a:r>
              <a:rPr lang="en-US" sz="1700" dirty="0"/>
              <a:t>administrative responsibility for </a:t>
            </a:r>
            <a:r>
              <a:rPr lang="en-US" sz="1700" dirty="0" smtClean="0"/>
              <a:t>Federal TMNSR program and FIP </a:t>
            </a:r>
            <a:r>
              <a:rPr lang="mr-IN" sz="1700" dirty="0" smtClean="0"/>
              <a:t>–</a:t>
            </a:r>
            <a:r>
              <a:rPr lang="en-US" sz="1700" dirty="0" smtClean="0"/>
              <a:t> tasked to seek additional stakeholder input</a:t>
            </a:r>
            <a:endParaRPr lang="en-US" sz="1700" dirty="0"/>
          </a:p>
        </p:txBody>
      </p:sp>
    </p:spTree>
    <p:extLst>
      <p:ext uri="{BB962C8B-B14F-4D97-AF65-F5344CB8AC3E}">
        <p14:creationId xmlns:p14="http://schemas.microsoft.com/office/powerpoint/2010/main" val="192127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Tribal engagement in </a:t>
            </a:r>
            <a:r>
              <a:rPr lang="en-US" dirty="0" smtClean="0"/>
              <a:t>WRAP</a:t>
            </a:r>
            <a:br>
              <a:rPr lang="en-US" dirty="0" smtClean="0"/>
            </a:br>
            <a:r>
              <a:rPr lang="en-US" dirty="0" smtClean="0"/>
              <a:t/>
            </a:r>
            <a:br>
              <a:rPr lang="en-US" dirty="0" smtClean="0"/>
            </a:br>
            <a:r>
              <a:rPr lang="en-US" dirty="0" smtClean="0"/>
              <a:t>It’s Important</a:t>
            </a:r>
            <a:endParaRPr lang="en-US" dirty="0"/>
          </a:p>
        </p:txBody>
      </p:sp>
      <p:sp>
        <p:nvSpPr>
          <p:cNvPr id="3" name="Text Placeholder 2"/>
          <p:cNvSpPr>
            <a:spLocks noGrp="1"/>
          </p:cNvSpPr>
          <p:nvPr>
            <p:ph type="body" idx="1"/>
          </p:nvPr>
        </p:nvSpPr>
        <p:spPr/>
        <p:txBody>
          <a:bodyPr/>
          <a:lstStyle/>
          <a:p>
            <a:pPr algn="ctr"/>
            <a:endParaRPr lang="en-US" dirty="0"/>
          </a:p>
        </p:txBody>
      </p:sp>
    </p:spTree>
    <p:extLst>
      <p:ext uri="{BB962C8B-B14F-4D97-AF65-F5344CB8AC3E}">
        <p14:creationId xmlns:p14="http://schemas.microsoft.com/office/powerpoint/2010/main" val="416491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Tribal membership in WRAP</a:t>
            </a:r>
          </a:p>
        </p:txBody>
      </p:sp>
      <p:sp>
        <p:nvSpPr>
          <p:cNvPr id="5" name="Text Placeholder 4"/>
          <p:cNvSpPr>
            <a:spLocks noGrp="1"/>
          </p:cNvSpPr>
          <p:nvPr>
            <p:ph type="body" idx="1"/>
          </p:nvPr>
        </p:nvSpPr>
        <p:spPr/>
        <p:txBody>
          <a:bodyPr/>
          <a:lstStyle/>
          <a:p>
            <a:pPr lvl="0"/>
            <a:r>
              <a:rPr lang="en-US" sz="2400" dirty="0"/>
              <a:t>24 Tribes are active members today</a:t>
            </a:r>
          </a:p>
          <a:p>
            <a:pPr lvl="0"/>
            <a:r>
              <a:rPr lang="en-US" sz="2400" dirty="0"/>
              <a:t>All Tribes are </a:t>
            </a:r>
            <a:r>
              <a:rPr lang="en-US" sz="2400" dirty="0" smtClean="0"/>
              <a:t>automatically members</a:t>
            </a:r>
            <a:r>
              <a:rPr lang="en-US" sz="2400" dirty="0"/>
              <a:t>; any Tribe in the region can take an active part in the WRAP </a:t>
            </a:r>
          </a:p>
          <a:p>
            <a:pPr lvl="0"/>
            <a:r>
              <a:rPr lang="en-US" sz="2400" dirty="0"/>
              <a:t>Membership commitments can include: regular meetings of sub-committees, participation in workshops, review of technical documents, and time spent working on ideas and solutions </a:t>
            </a:r>
          </a:p>
          <a:p>
            <a:pPr lvl="0"/>
            <a:r>
              <a:rPr lang="en-US" sz="2400" dirty="0"/>
              <a:t>For face-to-face meetings, some travel costs are covered and some are Tribal responsibility</a:t>
            </a:r>
          </a:p>
          <a:p>
            <a:endParaRPr lang="en-US" dirty="0"/>
          </a:p>
        </p:txBody>
      </p:sp>
    </p:spTree>
    <p:extLst>
      <p:ext uri="{BB962C8B-B14F-4D97-AF65-F5344CB8AC3E}">
        <p14:creationId xmlns:p14="http://schemas.microsoft.com/office/powerpoint/2010/main" val="3745862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Benefits of Tribal participation in WRAP</a:t>
            </a:r>
          </a:p>
        </p:txBody>
      </p:sp>
      <p:sp>
        <p:nvSpPr>
          <p:cNvPr id="5" name="Text Placeholder 4"/>
          <p:cNvSpPr>
            <a:spLocks noGrp="1"/>
          </p:cNvSpPr>
          <p:nvPr>
            <p:ph type="body" idx="1"/>
          </p:nvPr>
        </p:nvSpPr>
        <p:spPr>
          <a:xfrm>
            <a:off x="628649" y="1825625"/>
            <a:ext cx="8334463" cy="4849618"/>
          </a:xfrm>
        </p:spPr>
        <p:txBody>
          <a:bodyPr/>
          <a:lstStyle/>
          <a:p>
            <a:pPr lvl="0">
              <a:buNone/>
            </a:pPr>
            <a:r>
              <a:rPr lang="en-US" sz="2000" dirty="0"/>
              <a:t>The WRAP tackles key regional policy decisions - Tribal participation forms/informs decision process now and for the future.  </a:t>
            </a:r>
          </a:p>
          <a:p>
            <a:pPr lvl="1">
              <a:buNone/>
            </a:pPr>
            <a:r>
              <a:rPr lang="en-US" sz="2000" dirty="0"/>
              <a:t>Tribal presence ensures a Tribal perspective in decisions now and </a:t>
            </a:r>
            <a:r>
              <a:rPr lang="en-US" sz="2000" dirty="0" smtClean="0"/>
              <a:t>in the future.</a:t>
            </a:r>
            <a:endParaRPr lang="en-US" sz="2000" dirty="0"/>
          </a:p>
          <a:p>
            <a:pPr lvl="0">
              <a:buNone/>
            </a:pPr>
            <a:r>
              <a:rPr lang="en-US" sz="2000" dirty="0"/>
              <a:t>Whether or not Tribe </a:t>
            </a:r>
            <a:r>
              <a:rPr lang="en-US" sz="2000" dirty="0" smtClean="0"/>
              <a:t>develops </a:t>
            </a:r>
            <a:r>
              <a:rPr lang="en-US" sz="2000" dirty="0"/>
              <a:t>a </a:t>
            </a:r>
            <a:r>
              <a:rPr lang="en-US" sz="2000" dirty="0" smtClean="0"/>
              <a:t>Tribal Implementation Plan (TIP), </a:t>
            </a:r>
            <a:r>
              <a:rPr lang="en-US" sz="2000" dirty="0"/>
              <a:t>participation in WRAP provides opportunity to engage in collaborative management of regional air quality and public health. </a:t>
            </a:r>
          </a:p>
          <a:p>
            <a:pPr lvl="1"/>
            <a:r>
              <a:rPr lang="en-US" sz="2000" dirty="0"/>
              <a:t>Access to partnering States’ SIP planners and SIP </a:t>
            </a:r>
            <a:r>
              <a:rPr lang="en-US" sz="2000" dirty="0" smtClean="0"/>
              <a:t>components</a:t>
            </a:r>
          </a:p>
          <a:p>
            <a:pPr lvl="1"/>
            <a:r>
              <a:rPr lang="en-US" sz="2000" dirty="0" smtClean="0"/>
              <a:t>Access to data, technical training, and technical expertise</a:t>
            </a:r>
            <a:endParaRPr lang="en-US" sz="2000" dirty="0"/>
          </a:p>
          <a:p>
            <a:pPr lvl="1"/>
            <a:r>
              <a:rPr lang="en-US" sz="2000" dirty="0"/>
              <a:t>Collaborate with federal, state, other land managers to shape policy</a:t>
            </a:r>
          </a:p>
          <a:p>
            <a:pPr lvl="1"/>
            <a:r>
              <a:rPr lang="en-US" sz="2000" dirty="0"/>
              <a:t>Shape policy development and consultation/collaboration processes </a:t>
            </a:r>
          </a:p>
          <a:p>
            <a:pPr lvl="1"/>
            <a:r>
              <a:rPr lang="en-US" sz="2000" dirty="0"/>
              <a:t>Shape appropriate responses to </a:t>
            </a:r>
            <a:r>
              <a:rPr lang="en-US" sz="2000" dirty="0" smtClean="0"/>
              <a:t>pending policy</a:t>
            </a:r>
            <a:r>
              <a:rPr lang="en-US" sz="2000" dirty="0"/>
              <a:t> </a:t>
            </a:r>
          </a:p>
          <a:p>
            <a:endParaRPr lang="en-US" sz="2000" dirty="0"/>
          </a:p>
        </p:txBody>
      </p:sp>
    </p:spTree>
    <p:extLst>
      <p:ext uri="{BB962C8B-B14F-4D97-AF65-F5344CB8AC3E}">
        <p14:creationId xmlns:p14="http://schemas.microsoft.com/office/powerpoint/2010/main" val="2361009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0524" y="3688682"/>
            <a:ext cx="8280160" cy="2852737"/>
          </a:xfrm>
        </p:spPr>
        <p:txBody>
          <a:bodyPr/>
          <a:lstStyle/>
          <a:p>
            <a:r>
              <a:rPr lang="en-US" sz="3200" u="sng" dirty="0"/>
              <a:t>CASE STUDY</a:t>
            </a:r>
            <a:r>
              <a:rPr lang="en-US" sz="3200" dirty="0"/>
              <a:t/>
            </a:r>
            <a:br>
              <a:rPr lang="en-US" sz="3200" dirty="0"/>
            </a:br>
            <a:r>
              <a:rPr lang="en-US" sz="3200" dirty="0"/>
              <a:t>Forestry, Fire and Air Quality:  </a:t>
            </a:r>
            <a:br>
              <a:rPr lang="en-US" sz="3200" dirty="0"/>
            </a:br>
            <a:r>
              <a:rPr lang="en-US" sz="3200" dirty="0"/>
              <a:t>Confederated Tribes of the Colville Reservation </a:t>
            </a:r>
          </a:p>
        </p:txBody>
      </p:sp>
      <p:pic>
        <p:nvPicPr>
          <p:cNvPr id="6" name="Picture 5" descr="Colville Reserv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7272" y="203379"/>
            <a:ext cx="4844906" cy="5305173"/>
          </a:xfrm>
          <a:prstGeom prst="rect">
            <a:avLst/>
          </a:prstGeom>
        </p:spPr>
      </p:pic>
    </p:spTree>
    <p:extLst>
      <p:ext uri="{BB962C8B-B14F-4D97-AF65-F5344CB8AC3E}">
        <p14:creationId xmlns:p14="http://schemas.microsoft.com/office/powerpoint/2010/main" val="1829552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7"/>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smtClean="0"/>
              <a:t> Regional Haze and the Regional Haze Rule</a:t>
            </a:r>
            <a:endParaRPr b="1" dirty="0">
              <a:solidFill>
                <a:srgbClr val="FF0000"/>
              </a:solidFill>
            </a:endParaRPr>
          </a:p>
        </p:txBody>
      </p:sp>
      <p:sp>
        <p:nvSpPr>
          <p:cNvPr id="119" name="Google Shape;119;p17"/>
          <p:cNvSpPr txBox="1">
            <a:spLocks noGrp="1"/>
          </p:cNvSpPr>
          <p:nvPr>
            <p:ph type="body" idx="1"/>
          </p:nvPr>
        </p:nvSpPr>
        <p:spPr>
          <a:xfrm>
            <a:off x="628650" y="1825625"/>
            <a:ext cx="8515350" cy="4351338"/>
          </a:xfrm>
          <a:prstGeom prst="rect">
            <a:avLst/>
          </a:prstGeom>
        </p:spPr>
        <p:txBody>
          <a:bodyPr spcFirstLastPara="1" wrap="square" lIns="91425" tIns="45700" rIns="91425" bIns="45700" anchor="t" anchorCtr="0">
            <a:noAutofit/>
          </a:bodyPr>
          <a:lstStyle/>
          <a:p>
            <a:pPr marL="342900"/>
            <a:r>
              <a:rPr lang="en-US" sz="2400" dirty="0"/>
              <a:t>1977 Clean Air Act (CAA) Amendments set National Visibility Goals</a:t>
            </a:r>
          </a:p>
          <a:p>
            <a:pPr marL="800100" lvl="1"/>
            <a:r>
              <a:rPr lang="en-US" sz="2400" dirty="0"/>
              <a:t>These are important to the human experience of landscapes, including sacred spaces</a:t>
            </a:r>
          </a:p>
          <a:p>
            <a:pPr marL="342900"/>
            <a:r>
              <a:rPr lang="en-US" sz="2400" dirty="0" smtClean="0"/>
              <a:t>1990 </a:t>
            </a:r>
            <a:r>
              <a:rPr lang="en-US" sz="2400" dirty="0"/>
              <a:t>CAA Amendments: Regional Haze Rule</a:t>
            </a:r>
          </a:p>
          <a:p>
            <a:pPr marL="800100" lvl="1"/>
            <a:r>
              <a:rPr lang="en-US" sz="2400" dirty="0"/>
              <a:t>Goal to return “Class 1 areas” to their natural state before human-caused air </a:t>
            </a:r>
            <a:r>
              <a:rPr lang="en-US" sz="2400" dirty="0" smtClean="0"/>
              <a:t>pollution</a:t>
            </a:r>
          </a:p>
          <a:p>
            <a:pPr marL="800100" lvl="1"/>
            <a:r>
              <a:rPr lang="en-US" sz="2400" dirty="0" smtClean="0"/>
              <a:t>1991: Grand Canyon Visibility Transport Commission</a:t>
            </a:r>
          </a:p>
          <a:p>
            <a:pPr marL="800100" lvl="1"/>
            <a:endParaRPr lang="en-US" sz="2400" dirty="0" smtClean="0"/>
          </a:p>
          <a:p>
            <a:pPr marL="800100" lvl="1"/>
            <a:endParaRPr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br>
              <a:rPr lang="en-US" dirty="0"/>
            </a:br>
            <a:r>
              <a:rPr lang="en-US" dirty="0"/>
              <a:t>Confederated Tribes of Colville Reservation</a:t>
            </a:r>
          </a:p>
        </p:txBody>
      </p:sp>
      <p:sp>
        <p:nvSpPr>
          <p:cNvPr id="3" name="Text Placeholder 2"/>
          <p:cNvSpPr>
            <a:spLocks noGrp="1"/>
          </p:cNvSpPr>
          <p:nvPr>
            <p:ph type="body" idx="1"/>
          </p:nvPr>
        </p:nvSpPr>
        <p:spPr>
          <a:xfrm>
            <a:off x="628649" y="1690689"/>
            <a:ext cx="8515351" cy="4351338"/>
          </a:xfrm>
        </p:spPr>
        <p:txBody>
          <a:bodyPr/>
          <a:lstStyle/>
          <a:p>
            <a:r>
              <a:rPr lang="en-US" sz="2400" dirty="0"/>
              <a:t>Forestry = significant revenue for Tribal government and economic </a:t>
            </a:r>
            <a:r>
              <a:rPr lang="en-US" sz="2400" dirty="0" smtClean="0"/>
              <a:t>benefits </a:t>
            </a:r>
            <a:r>
              <a:rPr lang="en-US" sz="2400" dirty="0"/>
              <a:t>for Tribal members </a:t>
            </a:r>
          </a:p>
          <a:p>
            <a:r>
              <a:rPr lang="en-US" sz="2400" dirty="0"/>
              <a:t>Devastating 2015 wildfires burned 20% of Tribal land</a:t>
            </a:r>
          </a:p>
          <a:p>
            <a:pPr lvl="1"/>
            <a:r>
              <a:rPr lang="en-US" sz="2400" dirty="0"/>
              <a:t>Timber valued at $100 Million</a:t>
            </a:r>
          </a:p>
          <a:p>
            <a:r>
              <a:rPr lang="en-US" sz="2400" dirty="0"/>
              <a:t>Increased fire season and winter inversion</a:t>
            </a:r>
            <a:br>
              <a:rPr lang="en-US" sz="2400" dirty="0"/>
            </a:br>
            <a:r>
              <a:rPr lang="en-US" sz="2400" dirty="0"/>
              <a:t>	= air quality health concerns</a:t>
            </a:r>
          </a:p>
        </p:txBody>
      </p:sp>
      <p:pic>
        <p:nvPicPr>
          <p:cNvPr id="4" name="Picture 3" descr="7510048434_20914a71c9_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92097"/>
            <a:ext cx="4917161" cy="2765903"/>
          </a:xfrm>
          <a:prstGeom prst="rect">
            <a:avLst/>
          </a:prstGeom>
        </p:spPr>
      </p:pic>
      <p:pic>
        <p:nvPicPr>
          <p:cNvPr id="5" name="Picture 4" descr="Wildfires-tribal-land-1-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162" y="4093620"/>
            <a:ext cx="4226838" cy="2817892"/>
          </a:xfrm>
          <a:prstGeom prst="rect">
            <a:avLst/>
          </a:prstGeom>
        </p:spPr>
      </p:pic>
    </p:spTree>
    <p:extLst>
      <p:ext uri="{BB962C8B-B14F-4D97-AF65-F5344CB8AC3E}">
        <p14:creationId xmlns:p14="http://schemas.microsoft.com/office/powerpoint/2010/main" val="2934792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Colville Air Quality Program </a:t>
            </a:r>
          </a:p>
        </p:txBody>
      </p:sp>
      <p:sp>
        <p:nvSpPr>
          <p:cNvPr id="3" name="Text Placeholder 2"/>
          <p:cNvSpPr>
            <a:spLocks noGrp="1"/>
          </p:cNvSpPr>
          <p:nvPr>
            <p:ph type="body" idx="1"/>
          </p:nvPr>
        </p:nvSpPr>
        <p:spPr>
          <a:xfrm>
            <a:off x="628650" y="4368622"/>
            <a:ext cx="7886700" cy="2470136"/>
          </a:xfrm>
        </p:spPr>
        <p:txBody>
          <a:bodyPr/>
          <a:lstStyle/>
          <a:p>
            <a:r>
              <a:rPr lang="en-US" sz="2400" dirty="0"/>
              <a:t>Colville Reservation Office of Environmental Trust</a:t>
            </a:r>
          </a:p>
          <a:p>
            <a:pPr lvl="1"/>
            <a:r>
              <a:rPr lang="en-US" sz="2400" dirty="0"/>
              <a:t>Manages air quality monitoring and outreach</a:t>
            </a:r>
          </a:p>
          <a:p>
            <a:pPr lvl="1"/>
            <a:r>
              <a:rPr lang="en-US" sz="2400" dirty="0"/>
              <a:t>Collaborates with Tribal and regional agencies</a:t>
            </a:r>
          </a:p>
          <a:p>
            <a:pPr lvl="1"/>
            <a:r>
              <a:rPr lang="en-US" sz="2400" dirty="0"/>
              <a:t>Works closely with Forestry division</a:t>
            </a:r>
          </a:p>
          <a:p>
            <a:r>
              <a:rPr lang="en-US" sz="2400" dirty="0"/>
              <a:t>Colville Air Quality Program significant WRAP participant and contributor through committee leadership</a:t>
            </a:r>
          </a:p>
          <a:p>
            <a:endParaRPr lang="en-US" dirty="0"/>
          </a:p>
        </p:txBody>
      </p:sp>
      <p:pic>
        <p:nvPicPr>
          <p:cNvPr id="4" name="Picture 3" descr="anim_aqi_wa_or.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49" y="1536171"/>
            <a:ext cx="3550199" cy="2704914"/>
          </a:xfrm>
          <a:prstGeom prst="rect">
            <a:avLst/>
          </a:prstGeom>
        </p:spPr>
      </p:pic>
      <p:pic>
        <p:nvPicPr>
          <p:cNvPr id="6" name="Picture 5" descr="sunset4-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9777" y="1536171"/>
            <a:ext cx="4219833" cy="2704913"/>
          </a:xfrm>
          <a:prstGeom prst="rect">
            <a:avLst/>
          </a:prstGeom>
        </p:spPr>
      </p:pic>
    </p:spTree>
    <p:extLst>
      <p:ext uri="{BB962C8B-B14F-4D97-AF65-F5344CB8AC3E}">
        <p14:creationId xmlns:p14="http://schemas.microsoft.com/office/powerpoint/2010/main" val="1206473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9"/>
        <p:cNvGrpSpPr/>
        <p:nvPr/>
      </p:nvGrpSpPr>
      <p:grpSpPr>
        <a:xfrm>
          <a:off x="0" y="0"/>
          <a:ext cx="0" cy="0"/>
          <a:chOff x="0" y="0"/>
          <a:chExt cx="0" cy="0"/>
        </a:xfrm>
      </p:grpSpPr>
      <p:sp>
        <p:nvSpPr>
          <p:cNvPr id="210" name="Google Shape;210;p31"/>
          <p:cNvSpPr txBox="1">
            <a:spLocks noGrp="1"/>
          </p:cNvSpPr>
          <p:nvPr>
            <p:ph type="title"/>
          </p:nvPr>
        </p:nvSpPr>
        <p:spPr>
          <a:xfrm>
            <a:off x="435623" y="1112192"/>
            <a:ext cx="8272754"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300"/>
              <a:buFont typeface="Nunito"/>
              <a:buNone/>
            </a:pPr>
            <a:r>
              <a:rPr lang="en-US" b="1">
                <a:latin typeface="Nunito"/>
                <a:ea typeface="Nunito"/>
                <a:cs typeface="Nunito"/>
                <a:sym typeface="Nunito"/>
              </a:rPr>
              <a:t>For more information on WRAP membership:</a:t>
            </a:r>
            <a:endParaRPr/>
          </a:p>
        </p:txBody>
      </p:sp>
      <p:sp>
        <p:nvSpPr>
          <p:cNvPr id="211" name="Google Shape;211;p31"/>
          <p:cNvSpPr txBox="1">
            <a:spLocks noGrp="1"/>
          </p:cNvSpPr>
          <p:nvPr>
            <p:ph type="body" idx="1"/>
          </p:nvPr>
        </p:nvSpPr>
        <p:spPr>
          <a:xfrm>
            <a:off x="628650" y="3116424"/>
            <a:ext cx="7886700" cy="578498"/>
          </a:xfrm>
          <a:prstGeom prst="rect">
            <a:avLst/>
          </a:prstGeom>
          <a:noFill/>
          <a:ln>
            <a:noFill/>
          </a:ln>
        </p:spPr>
        <p:txBody>
          <a:bodyPr spcFirstLastPara="1" wrap="square" lIns="91425" tIns="45700" rIns="91425" bIns="45700" anchor="t" anchorCtr="0">
            <a:noAutofit/>
          </a:bodyPr>
          <a:lstStyle/>
          <a:p>
            <a:pPr marL="0" lvl="0" indent="0" algn="ctr">
              <a:spcBef>
                <a:spcPts val="0"/>
              </a:spcBef>
              <a:buSzPts val="2500"/>
              <a:buNone/>
            </a:pPr>
            <a:r>
              <a:rPr lang="en-US" sz="2500" b="1" dirty="0"/>
              <a:t>www.wrapair2.org</a:t>
            </a:r>
            <a:endParaRPr sz="2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300"/>
              <a:buFont typeface="Nunito"/>
              <a:buNone/>
            </a:pPr>
            <a:r>
              <a:rPr lang="en-US" b="1">
                <a:latin typeface="Nunito"/>
                <a:ea typeface="Nunito"/>
                <a:cs typeface="Nunito"/>
                <a:sym typeface="Nunito"/>
              </a:rPr>
              <a:t>Tribal Class I Areas</a:t>
            </a:r>
            <a:endParaRPr/>
          </a:p>
        </p:txBody>
      </p:sp>
      <p:pic>
        <p:nvPicPr>
          <p:cNvPr id="131" name="Google Shape;131;p19"/>
          <p:cNvPicPr preferRelativeResize="0">
            <a:picLocks noGrp="1"/>
          </p:cNvPicPr>
          <p:nvPr>
            <p:ph type="body" idx="1"/>
          </p:nvPr>
        </p:nvPicPr>
        <p:blipFill rotWithShape="1">
          <a:blip r:embed="rId3">
            <a:alphaModFix/>
          </a:blip>
          <a:srcRect/>
          <a:stretch/>
        </p:blipFill>
        <p:spPr>
          <a:xfrm>
            <a:off x="1185234" y="1690689"/>
            <a:ext cx="6773532" cy="47888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300"/>
              <a:buFont typeface="Nunito"/>
              <a:buNone/>
            </a:pPr>
            <a:r>
              <a:rPr lang="en-US" b="1">
                <a:latin typeface="Nunito"/>
                <a:ea typeface="Nunito"/>
                <a:cs typeface="Nunito"/>
                <a:sym typeface="Nunito"/>
              </a:rPr>
              <a:t>Federal Class I Areas</a:t>
            </a:r>
            <a:endParaRPr/>
          </a:p>
        </p:txBody>
      </p:sp>
      <p:pic>
        <p:nvPicPr>
          <p:cNvPr id="125" name="Google Shape;125;p18"/>
          <p:cNvPicPr preferRelativeResize="0">
            <a:picLocks noGrp="1"/>
          </p:cNvPicPr>
          <p:nvPr>
            <p:ph type="body" idx="1"/>
          </p:nvPr>
        </p:nvPicPr>
        <p:blipFill rotWithShape="1">
          <a:blip r:embed="rId3">
            <a:alphaModFix/>
          </a:blip>
          <a:srcRect/>
          <a:stretch/>
        </p:blipFill>
        <p:spPr>
          <a:xfrm>
            <a:off x="789022" y="1690689"/>
            <a:ext cx="7565956" cy="459361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7949" y="4688704"/>
            <a:ext cx="8170244" cy="1628026"/>
          </a:xfrm>
        </p:spPr>
        <p:txBody>
          <a:bodyPr/>
          <a:lstStyle/>
          <a:p>
            <a:r>
              <a:rPr lang="en-US" sz="3600" dirty="0"/>
              <a:t>History: </a:t>
            </a:r>
            <a:r>
              <a:rPr lang="en-US" sz="3600" dirty="0" smtClean="0"/>
              <a:t/>
            </a:r>
            <a:br>
              <a:rPr lang="en-US" sz="3600" dirty="0" smtClean="0"/>
            </a:br>
            <a:r>
              <a:rPr lang="en-US" sz="3600" dirty="0" smtClean="0"/>
              <a:t>From Grand Canyon Visibility Transport Commission (GCVTC) </a:t>
            </a:r>
            <a:r>
              <a:rPr lang="en-US" sz="3600" dirty="0"/>
              <a:t>to </a:t>
            </a:r>
            <a:r>
              <a:rPr lang="en-US" sz="3600" dirty="0" smtClean="0"/>
              <a:t>Western Regional Air Partnership (WRAP)</a:t>
            </a:r>
            <a:endParaRPr lang="en-US" sz="3600" dirty="0"/>
          </a:p>
        </p:txBody>
      </p:sp>
      <p:pic>
        <p:nvPicPr>
          <p:cNvPr id="6" name="Picture 5"/>
          <p:cNvPicPr/>
          <p:nvPr/>
        </p:nvPicPr>
        <p:blipFill>
          <a:blip r:embed="rId3"/>
          <a:stretch>
            <a:fillRect/>
          </a:stretch>
        </p:blipFill>
        <p:spPr>
          <a:xfrm>
            <a:off x="350361" y="445487"/>
            <a:ext cx="3109434" cy="3653827"/>
          </a:xfrm>
          <a:prstGeom prst="rect">
            <a:avLst/>
          </a:prstGeom>
        </p:spPr>
      </p:pic>
      <p:pic>
        <p:nvPicPr>
          <p:cNvPr id="9" name="Content Placeholder 7">
            <a:extLst>
              <a:ext uri="{FF2B5EF4-FFF2-40B4-BE49-F238E27FC236}">
                <a16:creationId xmlns:a16="http://schemas.microsoft.com/office/drawing/2014/main" xmlns="" id="{B9BDB318-12B5-4F66-B0F0-62E27CC06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1907" y="445487"/>
            <a:ext cx="4729954" cy="3653827"/>
          </a:xfrm>
          <a:prstGeom prst="rect">
            <a:avLst/>
          </a:prstGeom>
          <a:noFill/>
          <a:ln>
            <a:noFill/>
          </a:ln>
        </p:spPr>
      </p:pic>
    </p:spTree>
    <p:extLst>
      <p:ext uri="{BB962C8B-B14F-4D97-AF65-F5344CB8AC3E}">
        <p14:creationId xmlns:p14="http://schemas.microsoft.com/office/powerpoint/2010/main" val="3555805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349295" cy="1325563"/>
          </a:xfrm>
        </p:spPr>
        <p:txBody>
          <a:bodyPr/>
          <a:lstStyle/>
          <a:p>
            <a:r>
              <a:rPr lang="en-US" b="1" dirty="0"/>
              <a:t>GCVTC: Tribal engagement key from the start</a:t>
            </a:r>
          </a:p>
        </p:txBody>
      </p:sp>
      <p:sp>
        <p:nvSpPr>
          <p:cNvPr id="3" name="Text Placeholder 2"/>
          <p:cNvSpPr>
            <a:spLocks noGrp="1"/>
          </p:cNvSpPr>
          <p:nvPr>
            <p:ph type="body" idx="1"/>
          </p:nvPr>
        </p:nvSpPr>
        <p:spPr>
          <a:xfrm>
            <a:off x="628650" y="1825625"/>
            <a:ext cx="8349294" cy="4351338"/>
          </a:xfrm>
        </p:spPr>
        <p:txBody>
          <a:bodyPr/>
          <a:lstStyle/>
          <a:p>
            <a:r>
              <a:rPr lang="en-US" sz="2800" dirty="0"/>
              <a:t>Representatives of the </a:t>
            </a:r>
            <a:r>
              <a:rPr lang="en-US" sz="2800" b="1" dirty="0"/>
              <a:t>Navajo Nation, Hopi Tribe, Hualapai Tribe, and Acoma Pueblo</a:t>
            </a:r>
            <a:r>
              <a:rPr lang="en-US" sz="2800" dirty="0"/>
              <a:t> served on the GCVTC, along with many Tribal members on advisory, technical and communications committees. </a:t>
            </a:r>
          </a:p>
          <a:p>
            <a:r>
              <a:rPr lang="en-US" sz="2800" dirty="0"/>
              <a:t>Early and important example of Tribal engagement in air quality policy-making</a:t>
            </a:r>
          </a:p>
        </p:txBody>
      </p:sp>
      <p:pic>
        <p:nvPicPr>
          <p:cNvPr id="4" name="Picture 3" descr="Screen Shot 2018-11-14 at 5.02.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4828284"/>
            <a:ext cx="8001000" cy="1727200"/>
          </a:xfrm>
          <a:prstGeom prst="rect">
            <a:avLst/>
          </a:prstGeom>
        </p:spPr>
      </p:pic>
    </p:spTree>
    <p:extLst>
      <p:ext uri="{BB962C8B-B14F-4D97-AF65-F5344CB8AC3E}">
        <p14:creationId xmlns:p14="http://schemas.microsoft.com/office/powerpoint/2010/main" val="2576211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5"/>
          <p:cNvSpPr txBox="1">
            <a:spLocks noGrp="1"/>
          </p:cNvSpPr>
          <p:nvPr>
            <p:ph type="title"/>
          </p:nvPr>
        </p:nvSpPr>
        <p:spPr>
          <a:xfrm>
            <a:off x="160581" y="365126"/>
            <a:ext cx="8354769" cy="1325563"/>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3300"/>
              <a:buFont typeface="Nunito"/>
              <a:buNone/>
            </a:pPr>
            <a:r>
              <a:rPr lang="en-US" b="1" dirty="0" smtClean="0">
                <a:latin typeface="Nunito"/>
                <a:ea typeface="Nunito"/>
                <a:cs typeface="Nunito"/>
                <a:sym typeface="Nunito"/>
              </a:rPr>
              <a:t>For Western </a:t>
            </a:r>
            <a:r>
              <a:rPr lang="en-US" b="1" dirty="0">
                <a:latin typeface="Nunito"/>
                <a:ea typeface="Nunito"/>
                <a:cs typeface="Nunito"/>
                <a:sym typeface="Nunito"/>
              </a:rPr>
              <a:t>states &amp; Tribes:</a:t>
            </a:r>
            <a:br>
              <a:rPr lang="en-US" b="1" dirty="0">
                <a:latin typeface="Nunito"/>
                <a:ea typeface="Nunito"/>
                <a:cs typeface="Nunito"/>
                <a:sym typeface="Nunito"/>
              </a:rPr>
            </a:br>
            <a:r>
              <a:rPr lang="en-US" b="1" dirty="0">
                <a:latin typeface="Nunito"/>
                <a:ea typeface="Nunito"/>
                <a:cs typeface="Nunito"/>
                <a:sym typeface="Nunito"/>
              </a:rPr>
              <a:t>Western Regional Air Partnership (WRAP)</a:t>
            </a:r>
            <a:endParaRPr dirty="0"/>
          </a:p>
        </p:txBody>
      </p:sp>
      <p:sp>
        <p:nvSpPr>
          <p:cNvPr id="172" name="Google Shape;172;p25"/>
          <p:cNvSpPr txBox="1">
            <a:spLocks noGrp="1"/>
          </p:cNvSpPr>
          <p:nvPr>
            <p:ph type="body" idx="1"/>
          </p:nvPr>
        </p:nvSpPr>
        <p:spPr>
          <a:xfrm>
            <a:off x="628650" y="2369976"/>
            <a:ext cx="8101124" cy="4122897"/>
          </a:xfrm>
          <a:prstGeom prst="rect">
            <a:avLst/>
          </a:prstGeom>
          <a:noFill/>
          <a:ln>
            <a:noFill/>
          </a:ln>
        </p:spPr>
        <p:txBody>
          <a:bodyPr spcFirstLastPara="1" wrap="square" lIns="91425" tIns="45700" rIns="91425" bIns="45700" anchor="t" anchorCtr="0">
            <a:noAutofit/>
          </a:bodyPr>
          <a:lstStyle/>
          <a:p>
            <a:pPr marL="171450" lvl="0" indent="-177800" algn="l" rtl="0">
              <a:lnSpc>
                <a:spcPct val="90000"/>
              </a:lnSpc>
              <a:spcBef>
                <a:spcPts val="0"/>
              </a:spcBef>
              <a:spcAft>
                <a:spcPts val="0"/>
              </a:spcAft>
              <a:buClr>
                <a:schemeClr val="dk1"/>
              </a:buClr>
              <a:buSzPts val="2800"/>
              <a:buChar char="•"/>
            </a:pPr>
            <a:r>
              <a:rPr lang="en-US" sz="2800" dirty="0"/>
              <a:t>Grew out of the committee assigned to </a:t>
            </a:r>
            <a:br>
              <a:rPr lang="en-US" sz="2800" dirty="0"/>
            </a:br>
            <a:r>
              <a:rPr lang="en-US" sz="2800" dirty="0"/>
              <a:t>study visibility in Grand Canyon National Park</a:t>
            </a:r>
            <a:endParaRPr dirty="0"/>
          </a:p>
          <a:p>
            <a:pPr marL="171450" lvl="0" indent="-177800" algn="l" rtl="0">
              <a:lnSpc>
                <a:spcPct val="90000"/>
              </a:lnSpc>
              <a:spcBef>
                <a:spcPts val="750"/>
              </a:spcBef>
              <a:spcAft>
                <a:spcPts val="0"/>
              </a:spcAft>
              <a:buClr>
                <a:schemeClr val="dk1"/>
              </a:buClr>
              <a:buSzPts val="2800"/>
              <a:buChar char="•"/>
            </a:pPr>
            <a:r>
              <a:rPr lang="en-US" sz="2800" dirty="0"/>
              <a:t>Voluntary partnership of Tribes, states, local air agencies, federal land managers (FLM), and the EPA</a:t>
            </a:r>
            <a:endParaRPr dirty="0"/>
          </a:p>
          <a:p>
            <a:pPr marL="171450" lvl="0" indent="-177800" algn="l" rtl="0">
              <a:lnSpc>
                <a:spcPct val="90000"/>
              </a:lnSpc>
              <a:spcBef>
                <a:spcPts val="750"/>
              </a:spcBef>
              <a:spcAft>
                <a:spcPts val="0"/>
              </a:spcAft>
              <a:buClr>
                <a:schemeClr val="dk1"/>
              </a:buClr>
              <a:buSzPts val="2800"/>
              <a:buChar char="•"/>
            </a:pPr>
            <a:r>
              <a:rPr lang="en-US" sz="2800" dirty="0"/>
              <a:t>Work together to:</a:t>
            </a:r>
            <a:endParaRPr dirty="0"/>
          </a:p>
          <a:p>
            <a:pPr marL="514350" lvl="1" indent="-171450" algn="l" rtl="0">
              <a:lnSpc>
                <a:spcPct val="90000"/>
              </a:lnSpc>
              <a:spcBef>
                <a:spcPts val="375"/>
              </a:spcBef>
              <a:spcAft>
                <a:spcPts val="0"/>
              </a:spcAft>
              <a:buClr>
                <a:schemeClr val="dk1"/>
              </a:buClr>
              <a:buSzPts val="2500"/>
              <a:buChar char="•"/>
            </a:pPr>
            <a:r>
              <a:rPr lang="en-US" sz="2500" dirty="0"/>
              <a:t>address Regional Haze Rule planning &amp; implementation</a:t>
            </a:r>
            <a:endParaRPr dirty="0"/>
          </a:p>
          <a:p>
            <a:pPr marL="514350" lvl="1" indent="-171450" algn="l" rtl="0">
              <a:lnSpc>
                <a:spcPct val="90000"/>
              </a:lnSpc>
              <a:spcBef>
                <a:spcPts val="375"/>
              </a:spcBef>
              <a:spcAft>
                <a:spcPts val="0"/>
              </a:spcAft>
              <a:buClr>
                <a:schemeClr val="dk1"/>
              </a:buClr>
              <a:buSzPts val="2500"/>
              <a:buChar char="•"/>
            </a:pPr>
            <a:r>
              <a:rPr lang="en-US" sz="2500" dirty="0"/>
              <a:t>understand current and evolving regional air quality issues in addition to regional haze</a:t>
            </a:r>
            <a:endParaRPr dirty="0"/>
          </a:p>
          <a:p>
            <a:pPr marL="514350" lvl="1" indent="-171450" algn="l" rtl="0">
              <a:lnSpc>
                <a:spcPct val="90000"/>
              </a:lnSpc>
              <a:spcBef>
                <a:spcPts val="375"/>
              </a:spcBef>
              <a:spcAft>
                <a:spcPts val="0"/>
              </a:spcAft>
              <a:buClr>
                <a:schemeClr val="dk1"/>
              </a:buClr>
              <a:buSzPts val="2500"/>
              <a:buChar char="•"/>
            </a:pPr>
            <a:r>
              <a:rPr lang="en-US" sz="2500" dirty="0"/>
              <a:t>provide input to EPA in modifications to existing regulations or development of new ones</a:t>
            </a:r>
            <a:endParaRPr dirty="0"/>
          </a:p>
          <a:p>
            <a:pPr marL="514350" lvl="1" indent="-12700" algn="l" rtl="0">
              <a:lnSpc>
                <a:spcPct val="90000"/>
              </a:lnSpc>
              <a:spcBef>
                <a:spcPts val="375"/>
              </a:spcBef>
              <a:spcAft>
                <a:spcPts val="0"/>
              </a:spcAft>
              <a:buClr>
                <a:schemeClr val="dk1"/>
              </a:buClr>
              <a:buSzPts val="2500"/>
              <a:buNone/>
            </a:pPr>
            <a:endParaRPr sz="2500" dirty="0"/>
          </a:p>
          <a:p>
            <a:pPr marL="514350" lvl="1" indent="-57150" algn="l" rtl="0">
              <a:lnSpc>
                <a:spcPct val="90000"/>
              </a:lnSpc>
              <a:spcBef>
                <a:spcPts val="375"/>
              </a:spcBef>
              <a:spcAft>
                <a:spcPts val="0"/>
              </a:spcAft>
              <a:buClr>
                <a:schemeClr val="dk1"/>
              </a:buClr>
              <a:buSzPts val="1800"/>
              <a:buNone/>
            </a:pPr>
            <a:endParaRPr dirty="0"/>
          </a:p>
        </p:txBody>
      </p:sp>
      <p:pic>
        <p:nvPicPr>
          <p:cNvPr id="4" name="Picture 3"/>
          <p:cNvPicPr/>
          <p:nvPr/>
        </p:nvPicPr>
        <p:blipFill>
          <a:blip r:embed="rId3"/>
          <a:stretch>
            <a:fillRect/>
          </a:stretch>
        </p:blipFill>
        <p:spPr>
          <a:xfrm>
            <a:off x="7255347" y="231558"/>
            <a:ext cx="1757859" cy="233791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8" y="3445229"/>
            <a:ext cx="7886700" cy="2852737"/>
          </a:xfrm>
        </p:spPr>
        <p:txBody>
          <a:bodyPr/>
          <a:lstStyle/>
          <a:p>
            <a:r>
              <a:rPr lang="en-US" dirty="0"/>
              <a:t>WRAP history: the first ten years</a:t>
            </a:r>
          </a:p>
        </p:txBody>
      </p:sp>
      <p:pic>
        <p:nvPicPr>
          <p:cNvPr id="6" name="Picture 5" descr="Keep Our Air Clear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7743" y="1788876"/>
            <a:ext cx="5112199" cy="3312705"/>
          </a:xfrm>
          <a:prstGeom prst="rect">
            <a:avLst/>
          </a:prstGeom>
        </p:spPr>
      </p:pic>
    </p:spTree>
    <p:extLst>
      <p:ext uri="{BB962C8B-B14F-4D97-AF65-F5344CB8AC3E}">
        <p14:creationId xmlns:p14="http://schemas.microsoft.com/office/powerpoint/2010/main" val="813690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WRAP purpose and implementation</a:t>
            </a:r>
          </a:p>
        </p:txBody>
      </p:sp>
      <p:sp>
        <p:nvSpPr>
          <p:cNvPr id="5" name="Text Placeholder 4"/>
          <p:cNvSpPr>
            <a:spLocks noGrp="1"/>
          </p:cNvSpPr>
          <p:nvPr>
            <p:ph type="body" idx="1"/>
          </p:nvPr>
        </p:nvSpPr>
        <p:spPr/>
        <p:txBody>
          <a:bodyPr/>
          <a:lstStyle/>
          <a:p>
            <a:r>
              <a:rPr lang="en-US" dirty="0"/>
              <a:t>Primarily coordinate Western implementation of Regional Haze Rule</a:t>
            </a:r>
          </a:p>
          <a:p>
            <a:r>
              <a:rPr lang="en-US" dirty="0"/>
              <a:t>Broader mission to </a:t>
            </a:r>
            <a:r>
              <a:rPr lang="en-US" b="1" dirty="0"/>
              <a:t>provide a venue for cooperatively addressing air quality issues of regional concern</a:t>
            </a:r>
            <a:r>
              <a:rPr lang="en-US" dirty="0"/>
              <a:t> </a:t>
            </a:r>
          </a:p>
          <a:p>
            <a:r>
              <a:rPr lang="en-US" dirty="0"/>
              <a:t>Tribes and Tribal perspectives </a:t>
            </a:r>
            <a:r>
              <a:rPr lang="en-US" b="1" dirty="0"/>
              <a:t>fully recognized and included</a:t>
            </a:r>
            <a:r>
              <a:rPr lang="en-US" dirty="0"/>
              <a:t> in the WRAP from the beginning, setting a precedent for ways Tribes, states and federal agencies can collaborate to develop regional environmental policies </a:t>
            </a:r>
          </a:p>
          <a:p>
            <a:pPr lvl="1"/>
            <a:r>
              <a:rPr lang="en-US" dirty="0"/>
              <a:t>All Tribes </a:t>
            </a:r>
            <a:r>
              <a:rPr lang="en-US" dirty="0" smtClean="0"/>
              <a:t>in West automatically members</a:t>
            </a:r>
            <a:endParaRPr lang="en-US" dirty="0"/>
          </a:p>
          <a:p>
            <a:pPr lvl="1"/>
            <a:r>
              <a:rPr lang="en-US" dirty="0"/>
              <a:t>WRAP Board of Directors </a:t>
            </a:r>
            <a:r>
              <a:rPr lang="en-US" dirty="0" smtClean="0"/>
              <a:t>includes </a:t>
            </a:r>
            <a:r>
              <a:rPr lang="en-US" b="1" dirty="0"/>
              <a:t>equal number of members from Tribes and states</a:t>
            </a:r>
            <a:r>
              <a:rPr lang="en-US" dirty="0"/>
              <a:t>, along with federal government representatives, and </a:t>
            </a:r>
            <a:r>
              <a:rPr lang="en-US" dirty="0" smtClean="0"/>
              <a:t>is </a:t>
            </a:r>
            <a:r>
              <a:rPr lang="en-US" b="1" dirty="0"/>
              <a:t>co-chaired by one Tribal and one state representative</a:t>
            </a:r>
            <a:r>
              <a:rPr lang="en-US" dirty="0"/>
              <a:t> </a:t>
            </a:r>
          </a:p>
          <a:p>
            <a:pPr marL="114300" indent="0">
              <a:buNone/>
            </a:pPr>
            <a:endParaRPr lang="en-US" dirty="0"/>
          </a:p>
        </p:txBody>
      </p:sp>
    </p:spTree>
    <p:extLst>
      <p:ext uri="{BB962C8B-B14F-4D97-AF65-F5344CB8AC3E}">
        <p14:creationId xmlns:p14="http://schemas.microsoft.com/office/powerpoint/2010/main" val="364823264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702</TotalTime>
  <Words>1846</Words>
  <Application>Microsoft Macintosh PowerPoint</Application>
  <PresentationFormat>On-screen Show (4:3)</PresentationFormat>
  <Paragraphs>135</Paragraphs>
  <Slides>22</Slides>
  <Notes>15</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Tribes, WRAP and  Regional Haze</vt:lpstr>
      <vt:lpstr> Regional Haze and the Regional Haze Rule</vt:lpstr>
      <vt:lpstr>Tribal Class I Areas</vt:lpstr>
      <vt:lpstr>Federal Class I Areas</vt:lpstr>
      <vt:lpstr>History:  From Grand Canyon Visibility Transport Commission (GCVTC) to Western Regional Air Partnership (WRAP)</vt:lpstr>
      <vt:lpstr>GCVTC: Tribal engagement key from the start</vt:lpstr>
      <vt:lpstr>For Western states &amp; Tribes: Western Regional Air Partnership (WRAP)</vt:lpstr>
      <vt:lpstr>WRAP history: the first ten years</vt:lpstr>
      <vt:lpstr>WRAP purpose and implementation</vt:lpstr>
      <vt:lpstr>Tribal Caucus of the WRAP </vt:lpstr>
      <vt:lpstr>      today</vt:lpstr>
      <vt:lpstr>WRAP today</vt:lpstr>
      <vt:lpstr>Work groups focus effort on key challenges</vt:lpstr>
      <vt:lpstr>CASE STUDY Permitting In-house to Protect Public Health: Southern Ute Indian Tribe</vt:lpstr>
      <vt:lpstr>Case Study: Southern Ute Indian Tribe</vt:lpstr>
      <vt:lpstr>Tribal engagement in WRAP  It’s Important</vt:lpstr>
      <vt:lpstr>Tribal membership in WRAP</vt:lpstr>
      <vt:lpstr>Benefits of Tribal participation in WRAP</vt:lpstr>
      <vt:lpstr>CASE STUDY Forestry, Fire and Air Quality:   Confederated Tribes of the Colville Reservation </vt:lpstr>
      <vt:lpstr>CASE STUDY:  Confederated Tribes of Colville Reservation</vt:lpstr>
      <vt:lpstr>Colville Air Quality Program </vt:lpstr>
      <vt:lpstr>For more information on WRAP membership: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Tribes, WRAP and the Regional Haze Rule</dc:title>
  <dc:creator>DarkManiels</dc:creator>
  <cp:lastModifiedBy>Karin  Wadsack</cp:lastModifiedBy>
  <cp:revision>32</cp:revision>
  <dcterms:modified xsi:type="dcterms:W3CDTF">2018-12-12T01:24:08Z</dcterms:modified>
</cp:coreProperties>
</file>