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60" r:id="rId4"/>
    <p:sldId id="261" r:id="rId5"/>
    <p:sldId id="258" r:id="rId6"/>
    <p:sldId id="275" r:id="rId7"/>
    <p:sldId id="264" r:id="rId8"/>
    <p:sldId id="280" r:id="rId9"/>
    <p:sldId id="290" r:id="rId10"/>
    <p:sldId id="263" r:id="rId11"/>
    <p:sldId id="281" r:id="rId12"/>
    <p:sldId id="291" r:id="rId13"/>
    <p:sldId id="266" r:id="rId14"/>
    <p:sldId id="282" r:id="rId15"/>
    <p:sldId id="292" r:id="rId16"/>
    <p:sldId id="267" r:id="rId17"/>
    <p:sldId id="283" r:id="rId18"/>
    <p:sldId id="293" r:id="rId19"/>
    <p:sldId id="276" r:id="rId20"/>
    <p:sldId id="284" r:id="rId21"/>
    <p:sldId id="294" r:id="rId22"/>
    <p:sldId id="279" r:id="rId23"/>
    <p:sldId id="285" r:id="rId24"/>
    <p:sldId id="296" r:id="rId25"/>
    <p:sldId id="278" r:id="rId26"/>
    <p:sldId id="286" r:id="rId27"/>
    <p:sldId id="295" r:id="rId28"/>
    <p:sldId id="277" r:id="rId29"/>
    <p:sldId id="287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3912E-6D12-46C2-AEEE-1FC76DE104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37A03-D86C-4E02-97C0-22A7D948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0083-1ED0-49F0-B1B2-0D3CC7341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E5714-259D-41C9-A24A-82C540442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5668-CD66-4E87-AB97-99A63791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F8B3-A730-4315-B1EC-5CAC8ADFF87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74CB-2554-43EE-BC90-76635806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E5F0-F164-46D8-A6B1-1E13E6A5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35F2-25A4-439E-A0C1-C763E841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9E977-59A8-4F41-BE5A-36EFF71D9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F517E-CBF9-4C6E-AE03-3731002D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979-EA28-496C-9DB5-DED674C77303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723E-15C3-45A6-B557-8FBA3BF3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2159C-B8FC-4A7C-A111-A3C8CA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DF77C-904C-4870-91EC-3D3B6C688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D520B-B154-484A-928A-79077778E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A5ACA-ABAA-4E80-AFA2-FBFD9BD8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81F3-17EF-4178-AECD-FFD5FED4101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A821-B28C-46A6-80EE-B7F83B0C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1902-FED6-4D18-847B-C3BFA585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B09D-FA0B-4112-BB3A-A3580ED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F249-0DF3-4B96-BC5F-3577C3C7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47A5-CF6E-4B2B-87B6-CBA049C7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9D33-FEC1-45E0-A612-BE11BD722B0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49B3-877A-4D5F-9D4D-2209E1C2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52B0C-4BB2-4FFD-80E1-B7F349A1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A1B6-7CD9-4F23-9E62-083A589A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C07C7-7A14-480A-83D8-181F3EF6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FD672-C902-498C-9BA5-509C08D5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E99-9ED7-4916-87AC-B0D38598DBDE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A857A-ABDE-4DFF-AF8D-834125FA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D90D4-56A3-4C0A-B9F9-0284211B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5ABF-FA20-4664-B258-BD115D69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8123-5D04-4DA1-8586-F5F143092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7EEA5-E853-4AA0-A4F9-800F640B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D435F-3C40-4614-83B0-D165AF37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EEF5-3699-45A4-9D6D-29DA3010080F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2910-D325-4768-AD61-DFFD7AB4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F1C6F-A60F-4626-BF99-BA73889F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3503-3EB7-4AAB-B42B-52BC8F47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9F0BE-7D3F-4346-B105-A791FB3A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8B6DA-6919-4713-871F-9D53D169F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53F5E-0CC8-4D81-BDE1-50ADE692E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3FF1E-F567-4782-8E13-75CFD9AEC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A7465-62AF-4F4F-BF10-FD291843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A224-A51D-4676-A8FE-2C002EA5EB86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C9673-0103-4016-A827-3AE4C0F0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448C6-1D62-4629-A6D4-1B65F6DF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775A-A7AA-4499-B4F7-C5426683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31B8A-7017-4B4E-AB91-D0BE64AF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1F10-16B8-40C8-BDC0-74CA106EE052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E922B-D6B2-466A-B646-41C354D9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E4C79-97D3-4D19-9307-CA3DD5B8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46AD9-7A08-4800-9309-67096927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82F7-412A-460D-99B2-0CE7768A31EB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BC51F-FECE-4C7C-B2D7-ED303E63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AEBA0-E0BD-4B1B-BB42-DEA80033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0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3708-B370-4EBE-94B8-7B5C33F9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91FB-C507-46F5-B619-F2FCB15F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28612-0019-4182-A1C9-9C2E24C8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53306-3136-4BE2-95CE-B0B2DC66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08-F566-4429-8382-F16A57EF111E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E3A89-248A-43FC-91F1-A3E24376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737C1-0A00-43B8-9729-DAAB03AD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4BE4-B901-4859-9CEA-887CD246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BCE16-D3A0-4380-88F8-6FF1B61D4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DA8F7-DB0A-47C5-8A7F-4D92AE301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6D980-DA79-4CB7-92F3-6BA15985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C141-2732-49F6-844C-50BF6EEDC488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96F77-73E4-4E62-80BA-20D5C123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3DE-F40D-479C-981F-8BC9DE1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DA1F1-5527-4D21-ACCA-C5785A42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06C86-4B61-46B3-A794-D5C467052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47AD9-682C-463F-8BAE-AB6EEB6B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4134-772A-4940-A59C-4ADC978F81D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69225-47F1-4528-8E84-38EC334D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358E-EF39-4FE8-9DDA-330CD50F1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A2E8-AD96-41CF-8BA5-DCAE1222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5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CF4A-6DBC-4689-A24D-C43B76C8C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3" y="740230"/>
            <a:ext cx="11031523" cy="3018038"/>
          </a:xfrm>
        </p:spPr>
        <p:txBody>
          <a:bodyPr>
            <a:normAutofit/>
          </a:bodyPr>
          <a:lstStyle/>
          <a:p>
            <a:r>
              <a:rPr lang="en-US" sz="4400" dirty="0"/>
              <a:t>EPA 2016 TSD  RPG vs adjusted URP </a:t>
            </a:r>
            <a:br>
              <a:rPr lang="en-US" sz="4400" dirty="0"/>
            </a:br>
            <a:r>
              <a:rPr lang="en-US" sz="4400" dirty="0"/>
              <a:t>and </a:t>
            </a:r>
            <a:br>
              <a:rPr lang="en-US" sz="4400" dirty="0"/>
            </a:br>
            <a:r>
              <a:rPr lang="en-US" sz="4400" dirty="0"/>
              <a:t>WRAP 2014v2 and </a:t>
            </a:r>
            <a:r>
              <a:rPr lang="en-US" sz="4400" dirty="0" err="1"/>
              <a:t>RepBase</a:t>
            </a:r>
            <a:r>
              <a:rPr lang="en-US" sz="4400" dirty="0"/>
              <a:t> vs unadjusted URP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5B2AF-DACD-4906-9578-9257E1515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544" y="4122156"/>
            <a:ext cx="9144000" cy="1655762"/>
          </a:xfrm>
        </p:spPr>
        <p:txBody>
          <a:bodyPr/>
          <a:lstStyle/>
          <a:p>
            <a:r>
              <a:rPr lang="en-US" dirty="0"/>
              <a:t>4/29/2020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66F2B-2969-4C0C-835E-E0FC71E1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12" y="1615408"/>
            <a:ext cx="9014860" cy="52445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8185BC-8C1C-4D4A-A5E3-3A9882DC8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16" y="87576"/>
            <a:ext cx="4233445" cy="3239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1FE90-076C-4AF3-9C2C-2C3C140F8DDD}"/>
              </a:ext>
            </a:extLst>
          </p:cNvPr>
          <p:cNvSpPr txBox="1"/>
          <p:nvPr/>
        </p:nvSpPr>
        <p:spPr>
          <a:xfrm>
            <a:off x="5486400" y="295835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Cabinet Mt WA, 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19BA3-7109-48C1-B56D-858A80A7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684F2-7668-4236-AD06-0161095ADD76}"/>
              </a:ext>
            </a:extLst>
          </p:cNvPr>
          <p:cNvSpPr txBox="1"/>
          <p:nvPr/>
        </p:nvSpPr>
        <p:spPr>
          <a:xfrm>
            <a:off x="54162" y="4032523"/>
            <a:ext cx="4768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10.73 dv</a:t>
            </a:r>
          </a:p>
          <a:p>
            <a:r>
              <a:rPr lang="en-US" dirty="0"/>
              <a:t>2014-2017:  9.81 dv</a:t>
            </a:r>
          </a:p>
          <a:p>
            <a:r>
              <a:rPr lang="en-US" dirty="0"/>
              <a:t>2028:  9.69 dv</a:t>
            </a:r>
          </a:p>
          <a:p>
            <a:r>
              <a:rPr lang="en-US" dirty="0"/>
              <a:t>Natural haze: 5.65 dv</a:t>
            </a:r>
          </a:p>
          <a:p>
            <a:r>
              <a:rPr lang="en-US" dirty="0"/>
              <a:t>International: 2.06 dv (2064: 7.71 vs 5.65 dv)</a:t>
            </a:r>
          </a:p>
          <a:p>
            <a:r>
              <a:rPr lang="en-US" dirty="0"/>
              <a:t>U.S. impairment 2028:  2.84 dv</a:t>
            </a:r>
          </a:p>
          <a:p>
            <a:r>
              <a:rPr lang="en-US" dirty="0"/>
              <a:t>2028 clearest:  2.41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E536E3-77B2-4798-91AD-D790850C4F1E}"/>
              </a:ext>
            </a:extLst>
          </p:cNvPr>
          <p:cNvSpPr/>
          <p:nvPr/>
        </p:nvSpPr>
        <p:spPr>
          <a:xfrm>
            <a:off x="5513610" y="814639"/>
            <a:ext cx="338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large prescribed fire contribution?</a:t>
            </a:r>
          </a:p>
        </p:txBody>
      </p:sp>
    </p:spTree>
    <p:extLst>
      <p:ext uri="{BB962C8B-B14F-4D97-AF65-F5344CB8AC3E}">
        <p14:creationId xmlns:p14="http://schemas.microsoft.com/office/powerpoint/2010/main" val="65440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08573-0CB0-4AA3-A664-093105EF7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11" y="2899581"/>
            <a:ext cx="5722379" cy="3899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766F2B-2969-4C0C-835E-E0FC71E1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97" y="2638793"/>
            <a:ext cx="7255762" cy="4221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B69094-436D-4993-A2BB-D51EF78287AF}"/>
              </a:ext>
            </a:extLst>
          </p:cNvPr>
          <p:cNvSpPr txBox="1"/>
          <p:nvPr/>
        </p:nvSpPr>
        <p:spPr>
          <a:xfrm>
            <a:off x="6585608" y="570858"/>
            <a:ext cx="4768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10.73 dv</a:t>
            </a:r>
          </a:p>
          <a:p>
            <a:r>
              <a:rPr lang="en-US" dirty="0"/>
              <a:t>2014-2017 IMPROVE:  9.81 dv</a:t>
            </a:r>
          </a:p>
          <a:p>
            <a:r>
              <a:rPr lang="en-US" dirty="0"/>
              <a:t>2028 RPG:  9.69 dv</a:t>
            </a:r>
          </a:p>
          <a:p>
            <a:r>
              <a:rPr lang="en-US" dirty="0"/>
              <a:t>Natural haze: 5.65 dv</a:t>
            </a:r>
          </a:p>
          <a:p>
            <a:r>
              <a:rPr lang="en-US" dirty="0"/>
              <a:t>International: 2.06 dv (2064: 7.71 vs 5.65 dv)</a:t>
            </a:r>
          </a:p>
          <a:p>
            <a:r>
              <a:rPr lang="en-US" dirty="0"/>
              <a:t>U.S. impairment 2028:  2.84 dv</a:t>
            </a:r>
          </a:p>
          <a:p>
            <a:r>
              <a:rPr lang="en-US" dirty="0"/>
              <a:t>2028 clearest:  2.4 dv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1FE90-076C-4AF3-9C2C-2C3C140F8DDD}"/>
              </a:ext>
            </a:extLst>
          </p:cNvPr>
          <p:cNvSpPr txBox="1"/>
          <p:nvPr/>
        </p:nvSpPr>
        <p:spPr>
          <a:xfrm>
            <a:off x="3848314" y="22653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Cabinet Mt WA, 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19BA3-7109-48C1-B56D-858A80A7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34D37-9ED6-4FEA-A5A8-87C914BCCC77}"/>
              </a:ext>
            </a:extLst>
          </p:cNvPr>
          <p:cNvSpPr txBox="1"/>
          <p:nvPr/>
        </p:nvSpPr>
        <p:spPr>
          <a:xfrm>
            <a:off x="614038" y="597423"/>
            <a:ext cx="4768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</a:t>
            </a:r>
            <a:r>
              <a:rPr lang="en-US" dirty="0" err="1"/>
              <a:t>RepBase</a:t>
            </a:r>
            <a:r>
              <a:rPr lang="en-US" dirty="0"/>
              <a:t> and 2014v2</a:t>
            </a:r>
          </a:p>
          <a:p>
            <a:r>
              <a:rPr lang="en-US" dirty="0"/>
              <a:t>2000-2004 baseline: 10.73 dv</a:t>
            </a:r>
          </a:p>
          <a:p>
            <a:r>
              <a:rPr lang="en-US" dirty="0"/>
              <a:t>2014-2018 IMPROVE: 9.87 dv</a:t>
            </a:r>
          </a:p>
          <a:p>
            <a:r>
              <a:rPr lang="en-US" dirty="0"/>
              <a:t>2028 RPG:  9.5 dv, 9.9 dv</a:t>
            </a:r>
          </a:p>
          <a:p>
            <a:r>
              <a:rPr lang="en-US" dirty="0"/>
              <a:t>Natural haze: 5.65 dv</a:t>
            </a:r>
          </a:p>
          <a:p>
            <a:r>
              <a:rPr lang="en-US" dirty="0"/>
              <a:t>International: TBD</a:t>
            </a:r>
          </a:p>
          <a:p>
            <a:r>
              <a:rPr lang="en-US" dirty="0"/>
              <a:t>U.S. impairment 2028: TBD</a:t>
            </a:r>
          </a:p>
          <a:p>
            <a:r>
              <a:rPr lang="en-US" dirty="0"/>
              <a:t>2028 clearest:  2.4 dv, 2.2 dv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10DBC-F1DF-4A7E-9C47-8986807EB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173" y="3143752"/>
            <a:ext cx="5722379" cy="36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6CA5-9F79-466C-8A3F-FDD9C4F8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05" y="1"/>
            <a:ext cx="10270958" cy="1078664"/>
          </a:xfrm>
        </p:spPr>
        <p:txBody>
          <a:bodyPr>
            <a:normAutofit/>
          </a:bodyPr>
          <a:lstStyle/>
          <a:p>
            <a:r>
              <a:rPr lang="en-US" sz="2800" b="1" dirty="0"/>
              <a:t>WRAP MPE vs IMPROVE 2014 EPA Most Impaired Days (MID), Cabinet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F6C6B-F110-45B5-8BB8-2E1ACF6A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E4E98-5788-4979-A4B1-CCAF8E31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407"/>
            <a:ext cx="12192000" cy="45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1FE90-076C-4AF3-9C2C-2C3C140F8DDD}"/>
              </a:ext>
            </a:extLst>
          </p:cNvPr>
          <p:cNvSpPr txBox="1"/>
          <p:nvPr/>
        </p:nvSpPr>
        <p:spPr>
          <a:xfrm>
            <a:off x="5486400" y="295835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Salt Creek, NM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895D6-A852-4E1D-A82C-5B1735F7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381" y="1828032"/>
            <a:ext cx="8823377" cy="5056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59EAA-6F31-4135-918B-B3F169542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43" y="21630"/>
            <a:ext cx="4497269" cy="340737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3B25F8-2CB2-4FD6-8F98-FEE87E8A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75B20-4EBF-4CD8-A48F-B995B9CE7931}"/>
              </a:ext>
            </a:extLst>
          </p:cNvPr>
          <p:cNvSpPr txBox="1"/>
          <p:nvPr/>
        </p:nvSpPr>
        <p:spPr>
          <a:xfrm>
            <a:off x="138934" y="4117312"/>
            <a:ext cx="4916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16.54 dv</a:t>
            </a:r>
          </a:p>
          <a:p>
            <a:r>
              <a:rPr lang="en-US" dirty="0"/>
              <a:t>2014-2017: 15.04 dv</a:t>
            </a:r>
          </a:p>
          <a:p>
            <a:r>
              <a:rPr lang="en-US" dirty="0"/>
              <a:t>2028: 14.49 dv</a:t>
            </a:r>
          </a:p>
          <a:p>
            <a:r>
              <a:rPr lang="en-US" dirty="0"/>
              <a:t>Natural haze: 5.5 dv</a:t>
            </a:r>
          </a:p>
          <a:p>
            <a:r>
              <a:rPr lang="en-US" dirty="0"/>
              <a:t>International: 4.19 dv  (2064: 9.69 vs 5.50 dv)</a:t>
            </a:r>
          </a:p>
          <a:p>
            <a:r>
              <a:rPr lang="en-US" dirty="0"/>
              <a:t>U.S. 2028: 4.8 dv</a:t>
            </a:r>
          </a:p>
          <a:p>
            <a:r>
              <a:rPr lang="en-US" dirty="0"/>
              <a:t>2028 clearest:  6.52 dv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078FC-8DDD-492A-8411-58644C284CD3}"/>
              </a:ext>
            </a:extLst>
          </p:cNvPr>
          <p:cNvSpPr/>
          <p:nvPr/>
        </p:nvSpPr>
        <p:spPr>
          <a:xfrm>
            <a:off x="5315199" y="853827"/>
            <a:ext cx="5748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4 year </a:t>
            </a:r>
            <a:r>
              <a:rPr lang="en-US" dirty="0" err="1"/>
              <a:t>ave</a:t>
            </a:r>
            <a:r>
              <a:rPr lang="en-US" dirty="0"/>
              <a:t> baseline, large wind blown dust component</a:t>
            </a:r>
          </a:p>
          <a:p>
            <a:r>
              <a:rPr lang="en-US" dirty="0"/>
              <a:t>nearby oil and gas development?</a:t>
            </a:r>
          </a:p>
        </p:txBody>
      </p:sp>
    </p:spTree>
    <p:extLst>
      <p:ext uri="{BB962C8B-B14F-4D97-AF65-F5344CB8AC3E}">
        <p14:creationId xmlns:p14="http://schemas.microsoft.com/office/powerpoint/2010/main" val="63554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B69094-436D-4993-A2BB-D51EF78287AF}"/>
              </a:ext>
            </a:extLst>
          </p:cNvPr>
          <p:cNvSpPr txBox="1"/>
          <p:nvPr/>
        </p:nvSpPr>
        <p:spPr>
          <a:xfrm>
            <a:off x="6996953" y="511956"/>
            <a:ext cx="4916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16.54 dv</a:t>
            </a:r>
          </a:p>
          <a:p>
            <a:r>
              <a:rPr lang="en-US" dirty="0"/>
              <a:t>2014-2017: 15.04 dv</a:t>
            </a:r>
          </a:p>
          <a:p>
            <a:r>
              <a:rPr lang="en-US" dirty="0"/>
              <a:t>2028 RPG: 14.49 dv</a:t>
            </a:r>
          </a:p>
          <a:p>
            <a:r>
              <a:rPr lang="en-US" dirty="0"/>
              <a:t>Natural haze: 5.5 dv</a:t>
            </a:r>
          </a:p>
          <a:p>
            <a:r>
              <a:rPr lang="en-US" dirty="0"/>
              <a:t>International: 4.19 dv  (2064: 9.69 vs 5.50 dv)</a:t>
            </a:r>
          </a:p>
          <a:p>
            <a:r>
              <a:rPr lang="en-US" dirty="0"/>
              <a:t>U.S. 2028: 4.8 dv</a:t>
            </a:r>
          </a:p>
          <a:p>
            <a:r>
              <a:rPr lang="en-US" dirty="0"/>
              <a:t>2028 clearest:  6.52 dv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1FE90-076C-4AF3-9C2C-2C3C140F8DDD}"/>
              </a:ext>
            </a:extLst>
          </p:cNvPr>
          <p:cNvSpPr txBox="1"/>
          <p:nvPr/>
        </p:nvSpPr>
        <p:spPr>
          <a:xfrm>
            <a:off x="4161369" y="1111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Salt Creek, NM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895D6-A852-4E1D-A82C-5B1735F7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54" y="2798900"/>
            <a:ext cx="7160827" cy="410339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3B25F8-2CB2-4FD6-8F98-FEE87E8A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07CF2-924B-4D57-BADA-54A69D11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093" y="2877680"/>
            <a:ext cx="5840685" cy="3980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C17CF-30B5-4960-8EF8-8F765650C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39" y="3097280"/>
            <a:ext cx="5768337" cy="3727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6C1210-A2BB-4C15-B8DD-3D84C07762A8}"/>
              </a:ext>
            </a:extLst>
          </p:cNvPr>
          <p:cNvSpPr txBox="1"/>
          <p:nvPr/>
        </p:nvSpPr>
        <p:spPr>
          <a:xfrm>
            <a:off x="555599" y="513354"/>
            <a:ext cx="4916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 </a:t>
            </a:r>
            <a:r>
              <a:rPr lang="en-US" dirty="0" err="1"/>
              <a:t>RepBase</a:t>
            </a:r>
            <a:r>
              <a:rPr lang="en-US" dirty="0"/>
              <a:t>, 2014v2</a:t>
            </a:r>
          </a:p>
          <a:p>
            <a:r>
              <a:rPr lang="en-US" dirty="0"/>
              <a:t>2000-2004 baseline: 16.54 dv</a:t>
            </a:r>
          </a:p>
          <a:p>
            <a:r>
              <a:rPr lang="en-US" dirty="0"/>
              <a:t>2014-2018: 15.0 dv</a:t>
            </a:r>
          </a:p>
          <a:p>
            <a:r>
              <a:rPr lang="en-US" dirty="0"/>
              <a:t>2028 RPG: 14.7 dv, 16.2 dv</a:t>
            </a:r>
          </a:p>
          <a:p>
            <a:r>
              <a:rPr lang="en-US" dirty="0"/>
              <a:t>Natural haze: 5.5 dv</a:t>
            </a:r>
          </a:p>
          <a:p>
            <a:r>
              <a:rPr lang="en-US" dirty="0"/>
              <a:t>International: TBD</a:t>
            </a:r>
          </a:p>
          <a:p>
            <a:r>
              <a:rPr lang="en-US" dirty="0"/>
              <a:t>U.S. 2028: TBD</a:t>
            </a:r>
          </a:p>
          <a:p>
            <a:r>
              <a:rPr lang="en-US" dirty="0"/>
              <a:t>2028 clearest:  6.3 dv, 6.5 dv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51A073-6598-45A7-9B01-F75F6F70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16B80-081F-47EB-A50C-3CED9FB7C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981"/>
            <a:ext cx="12192000" cy="4596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ABB89-F642-48BD-9A8C-A076B366984D}"/>
              </a:ext>
            </a:extLst>
          </p:cNvPr>
          <p:cNvSpPr txBox="1"/>
          <p:nvPr/>
        </p:nvSpPr>
        <p:spPr>
          <a:xfrm>
            <a:off x="1258349" y="161692"/>
            <a:ext cx="814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WRAP MPE vs 2014 IMPROVE EPA MID, Salt Creek</a:t>
            </a:r>
          </a:p>
        </p:txBody>
      </p:sp>
    </p:spTree>
    <p:extLst>
      <p:ext uri="{BB962C8B-B14F-4D97-AF65-F5344CB8AC3E}">
        <p14:creationId xmlns:p14="http://schemas.microsoft.com/office/powerpoint/2010/main" val="385618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26611-D62A-41AF-887B-0E96D9B54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25" y="2303840"/>
            <a:ext cx="9147167" cy="4573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1FE80-1E25-4FB0-9658-CA3BAD14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79"/>
            <a:ext cx="4428310" cy="333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89404-A550-4350-9692-C0D092469DEE}"/>
              </a:ext>
            </a:extLst>
          </p:cNvPr>
          <p:cNvSpPr>
            <a:spLocks noGrp="1"/>
          </p:cNvSpPr>
          <p:nvPr/>
        </p:nvSpPr>
        <p:spPr>
          <a:xfrm>
            <a:off x="5391290" y="302980"/>
            <a:ext cx="5162503" cy="900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Sycamore Canyon, AZ</a:t>
            </a:r>
            <a:endParaRPr sz="2800" b="1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8B78B-2F09-416E-8EAD-0C183C3B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5F330-C98C-47B9-9215-0A1D3BCE6F79}"/>
              </a:ext>
            </a:extLst>
          </p:cNvPr>
          <p:cNvSpPr txBox="1"/>
          <p:nvPr/>
        </p:nvSpPr>
        <p:spPr>
          <a:xfrm>
            <a:off x="95119" y="4168997"/>
            <a:ext cx="4714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12.16 dv</a:t>
            </a:r>
          </a:p>
          <a:p>
            <a:r>
              <a:rPr lang="en-US" dirty="0"/>
              <a:t>2014-2017: 11.97 dv</a:t>
            </a:r>
          </a:p>
          <a:p>
            <a:r>
              <a:rPr lang="en-US" dirty="0"/>
              <a:t>2028: 11.8 dv</a:t>
            </a:r>
          </a:p>
          <a:p>
            <a:r>
              <a:rPr lang="en-US" dirty="0"/>
              <a:t>Natural haze:  4.68 dv</a:t>
            </a:r>
          </a:p>
          <a:p>
            <a:r>
              <a:rPr lang="en-US" dirty="0"/>
              <a:t>International: 2.47 dv   (2064: 7.15 vs 4.68 dv)</a:t>
            </a:r>
          </a:p>
          <a:p>
            <a:r>
              <a:rPr lang="en-US" dirty="0"/>
              <a:t>U.S. 2028:  4.82 dv </a:t>
            </a:r>
          </a:p>
          <a:p>
            <a:r>
              <a:rPr lang="en-US" dirty="0"/>
              <a:t>2028 clearest: 4.05 dv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03F31-EC95-438B-B6D1-6155890BFF26}"/>
              </a:ext>
            </a:extLst>
          </p:cNvPr>
          <p:cNvSpPr/>
          <p:nvPr/>
        </p:nvSpPr>
        <p:spPr>
          <a:xfrm>
            <a:off x="5537270" y="971394"/>
            <a:ext cx="5695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4 year </a:t>
            </a:r>
            <a:r>
              <a:rPr lang="en-US" dirty="0" err="1"/>
              <a:t>ave</a:t>
            </a:r>
            <a:r>
              <a:rPr lang="en-US" dirty="0"/>
              <a:t> baseline, large wind blown dust component</a:t>
            </a:r>
          </a:p>
        </p:txBody>
      </p:sp>
    </p:spTree>
    <p:extLst>
      <p:ext uri="{BB962C8B-B14F-4D97-AF65-F5344CB8AC3E}">
        <p14:creationId xmlns:p14="http://schemas.microsoft.com/office/powerpoint/2010/main" val="204166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2F03AD-50B9-4354-9A81-28975C0F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89" y="2913992"/>
            <a:ext cx="5787402" cy="3944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26611-D62A-41AF-887B-0E96D9B54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1" y="3202646"/>
            <a:ext cx="7349556" cy="3674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89404-A550-4350-9692-C0D092469DEE}"/>
              </a:ext>
            </a:extLst>
          </p:cNvPr>
          <p:cNvSpPr>
            <a:spLocks noGrp="1"/>
          </p:cNvSpPr>
          <p:nvPr/>
        </p:nvSpPr>
        <p:spPr>
          <a:xfrm>
            <a:off x="3510773" y="13617"/>
            <a:ext cx="5162503" cy="900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Sycamore Canyon, AZ</a:t>
            </a:r>
            <a:endParaRPr sz="28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644F0-A244-423A-9539-3D39BCD12B52}"/>
              </a:ext>
            </a:extLst>
          </p:cNvPr>
          <p:cNvSpPr txBox="1"/>
          <p:nvPr/>
        </p:nvSpPr>
        <p:spPr>
          <a:xfrm>
            <a:off x="6639610" y="754913"/>
            <a:ext cx="4714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12.16 dv</a:t>
            </a:r>
          </a:p>
          <a:p>
            <a:r>
              <a:rPr lang="en-US" dirty="0"/>
              <a:t>2014-2017 IMPROVE: 11.97 dv</a:t>
            </a:r>
          </a:p>
          <a:p>
            <a:r>
              <a:rPr lang="en-US" dirty="0"/>
              <a:t>2028 RPG: 11.8 dv</a:t>
            </a:r>
          </a:p>
          <a:p>
            <a:r>
              <a:rPr lang="en-US" dirty="0"/>
              <a:t>Natural haze:  4.68 dv</a:t>
            </a:r>
          </a:p>
          <a:p>
            <a:r>
              <a:rPr lang="en-US" dirty="0"/>
              <a:t>International: 2.47 dv   (2064: 7.15 vs 4.68 dv)</a:t>
            </a:r>
          </a:p>
          <a:p>
            <a:r>
              <a:rPr lang="en-US" dirty="0"/>
              <a:t>U.S. 2028:  4.65 dv </a:t>
            </a:r>
          </a:p>
          <a:p>
            <a:r>
              <a:rPr lang="en-US" dirty="0"/>
              <a:t>2028 clearest: 4.05 dv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8B78B-2F09-416E-8EAD-0C183C3B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7B943-3C57-48A4-95A2-CC46F7AF791D}"/>
              </a:ext>
            </a:extLst>
          </p:cNvPr>
          <p:cNvSpPr txBox="1"/>
          <p:nvPr/>
        </p:nvSpPr>
        <p:spPr>
          <a:xfrm>
            <a:off x="626095" y="722755"/>
            <a:ext cx="4714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</a:t>
            </a:r>
            <a:r>
              <a:rPr lang="en-US" dirty="0" err="1"/>
              <a:t>RepBase</a:t>
            </a:r>
            <a:r>
              <a:rPr lang="en-US" dirty="0"/>
              <a:t> and 2014v2</a:t>
            </a:r>
          </a:p>
          <a:p>
            <a:r>
              <a:rPr lang="en-US" dirty="0"/>
              <a:t>2000-2004 baseline: 12.16 dv</a:t>
            </a:r>
          </a:p>
          <a:p>
            <a:r>
              <a:rPr lang="en-US" dirty="0"/>
              <a:t>2014-2018 IMPROVE:  11.6 dv</a:t>
            </a:r>
          </a:p>
          <a:p>
            <a:r>
              <a:rPr lang="en-US" dirty="0"/>
              <a:t>2028 RPG: 11.0 dv, 10.8</a:t>
            </a:r>
          </a:p>
          <a:p>
            <a:r>
              <a:rPr lang="en-US" dirty="0"/>
              <a:t>Natural haze:  4.68 dv</a:t>
            </a:r>
          </a:p>
          <a:p>
            <a:r>
              <a:rPr lang="en-US" dirty="0"/>
              <a:t>International:  TBD</a:t>
            </a:r>
          </a:p>
          <a:p>
            <a:r>
              <a:rPr lang="en-US" dirty="0"/>
              <a:t>U.S. 2028: TBD </a:t>
            </a:r>
          </a:p>
          <a:p>
            <a:r>
              <a:rPr lang="en-US" dirty="0"/>
              <a:t>2028 clearest: 4.0 dv, 3.8 dv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9C004-8EB5-4F39-8176-07F674F47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784" y="3118516"/>
            <a:ext cx="5787402" cy="37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50E80F-CDF4-4B3B-A30A-61D88877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95C72-F9D6-467C-ACCF-063E8C2E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981"/>
            <a:ext cx="12192000" cy="4596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B8E37-21C3-4480-9BB8-F05B7BFC852C}"/>
              </a:ext>
            </a:extLst>
          </p:cNvPr>
          <p:cNvSpPr txBox="1"/>
          <p:nvPr/>
        </p:nvSpPr>
        <p:spPr>
          <a:xfrm>
            <a:off x="1258349" y="161692"/>
            <a:ext cx="97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WRAP MPE vs 2014 IMPROVE EPA MID, Sycamore Canyon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5829-1862-4724-9981-23F0B1E03CD6}"/>
              </a:ext>
            </a:extLst>
          </p:cNvPr>
          <p:cNvSpPr txBox="1"/>
          <p:nvPr/>
        </p:nvSpPr>
        <p:spPr>
          <a:xfrm>
            <a:off x="2105637" y="6149130"/>
            <a:ext cx="459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model negative bias for CM and Soil</a:t>
            </a:r>
          </a:p>
          <a:p>
            <a:r>
              <a:rPr lang="en-US" dirty="0"/>
              <a:t>Also, 3 IMPROVE days with large OMC and EC</a:t>
            </a:r>
          </a:p>
        </p:txBody>
      </p:sp>
    </p:spTree>
    <p:extLst>
      <p:ext uri="{BB962C8B-B14F-4D97-AF65-F5344CB8AC3E}">
        <p14:creationId xmlns:p14="http://schemas.microsoft.com/office/powerpoint/2010/main" val="197837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B94C6-C204-4877-B270-2E2DC022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77" y="2007726"/>
            <a:ext cx="8944566" cy="4462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5646214" y="-275338"/>
            <a:ext cx="4493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Bosque del Apache, NM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282388" y="4477871"/>
            <a:ext cx="4158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2000-2004 baseline: 11.61 dv</a:t>
            </a:r>
          </a:p>
          <a:p>
            <a:r>
              <a:rPr lang="en-US" dirty="0"/>
              <a:t>2014-2017: 10.36 dv</a:t>
            </a:r>
          </a:p>
          <a:p>
            <a:r>
              <a:rPr lang="en-US" dirty="0"/>
              <a:t>2028: 10.16 dv</a:t>
            </a:r>
          </a:p>
          <a:p>
            <a:r>
              <a:rPr lang="en-US" dirty="0"/>
              <a:t>Natural haze: 5.36 dv</a:t>
            </a:r>
          </a:p>
          <a:p>
            <a:r>
              <a:rPr lang="en-US" dirty="0"/>
              <a:t>International: 2.16 dv  (2064: 7.52 vs 5.36)</a:t>
            </a:r>
          </a:p>
          <a:p>
            <a:r>
              <a:rPr lang="en-US" dirty="0"/>
              <a:t>U.S. 2028: dv </a:t>
            </a:r>
          </a:p>
          <a:p>
            <a:r>
              <a:rPr lang="en-US" dirty="0"/>
              <a:t>2028 clearest: 4.62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63DDD-A3B5-4771-AAE5-E8514462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78" y="524532"/>
            <a:ext cx="4637465" cy="3472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C8CAE2-18A7-463F-B4EC-DB72E623326D}"/>
              </a:ext>
            </a:extLst>
          </p:cNvPr>
          <p:cNvSpPr/>
          <p:nvPr/>
        </p:nvSpPr>
        <p:spPr>
          <a:xfrm>
            <a:off x="5746273" y="712131"/>
            <a:ext cx="349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large wind blown dust component?</a:t>
            </a:r>
          </a:p>
        </p:txBody>
      </p:sp>
    </p:spTree>
    <p:extLst>
      <p:ext uri="{BB962C8B-B14F-4D97-AF65-F5344CB8AC3E}">
        <p14:creationId xmlns:p14="http://schemas.microsoft.com/office/powerpoint/2010/main" val="399386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E944-5261-4D5E-A57A-39AD9FD6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19565" cy="820271"/>
          </a:xfrm>
        </p:spPr>
        <p:txBody>
          <a:bodyPr>
            <a:normAutofit/>
          </a:bodyPr>
          <a:lstStyle/>
          <a:p>
            <a:r>
              <a:rPr lang="en-US" sz="3600" b="1" dirty="0"/>
              <a:t>Comparison of EPA TSD and preliminary WRAP RPGs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1A01-E7B8-4E81-B5D6-C790194C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16" y="1527175"/>
            <a:ext cx="9453752" cy="5330825"/>
          </a:xfrm>
        </p:spPr>
        <p:txBody>
          <a:bodyPr>
            <a:normAutofit/>
          </a:bodyPr>
          <a:lstStyle/>
          <a:p>
            <a:r>
              <a:rPr lang="en-US" sz="2400" dirty="0"/>
              <a:t>WRAP URP has not yet been adjusted for international impairment and wildland prescribed fires, so this does not include comparison of WRAP RPGs to adjusted URP.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WRAP model estimates of adjusted URP will be available soon.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r>
              <a:rPr lang="en-US" sz="2400" dirty="0"/>
              <a:t>WRAP results are shown for two estimates of RPGs: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2014v2 and 2028 OTB model relative response factors (RRF) applied to 2012 to 2016 IMPROVE data.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Representative Base and 2028 OTB model RRF applied to 2014 to 2018 IMPROVE data.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Differences in RPG are largely due to differences in baseline IMROVE data (2012-2016 vs 2014-2018) and also lower RRF in the </a:t>
            </a:r>
            <a:r>
              <a:rPr lang="en-US" sz="2000" dirty="0" err="1"/>
              <a:t>RepBase</a:t>
            </a:r>
            <a:r>
              <a:rPr lang="en-US" sz="2000" dirty="0"/>
              <a:t> compared to 2014v2.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Note that EPA TSD RPGs were based on 2014 to 2017 IMPROVE data.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EPA CAMx does not include wind blown dust or lightning NOx emissions.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01167-5994-496D-85C8-E79BF0DF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55AA3-57ED-4E08-AD8F-BB1DF402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89" y="2927590"/>
            <a:ext cx="5767449" cy="3930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B94C6-C204-4877-B270-2E2DC022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08" y="2904383"/>
            <a:ext cx="7461630" cy="3722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3091286" y="-340653"/>
            <a:ext cx="4493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Bosque del Apache, NM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6716596" y="681016"/>
            <a:ext cx="4158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11.61 dv</a:t>
            </a:r>
          </a:p>
          <a:p>
            <a:r>
              <a:rPr lang="en-US" dirty="0"/>
              <a:t>2014-2017 IMPROVE: 10.36 dv</a:t>
            </a:r>
          </a:p>
          <a:p>
            <a:r>
              <a:rPr lang="en-US" dirty="0"/>
              <a:t>2028 RPG: 10.16 dv</a:t>
            </a:r>
          </a:p>
          <a:p>
            <a:r>
              <a:rPr lang="en-US" dirty="0"/>
              <a:t>Natural haze: 5.36 dv</a:t>
            </a:r>
          </a:p>
          <a:p>
            <a:r>
              <a:rPr lang="en-US" dirty="0"/>
              <a:t>International: 2.16 dv  (2064: 7.52 vs 5.36)</a:t>
            </a:r>
          </a:p>
          <a:p>
            <a:r>
              <a:rPr lang="en-US" dirty="0"/>
              <a:t>U.S. 2028: 2.64 dv </a:t>
            </a:r>
          </a:p>
          <a:p>
            <a:r>
              <a:rPr lang="en-US" dirty="0"/>
              <a:t>2028 clearest: 4.62 dv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66EF1-BD50-4932-8C31-9F1B1304EB9A}"/>
              </a:ext>
            </a:extLst>
          </p:cNvPr>
          <p:cNvSpPr txBox="1"/>
          <p:nvPr/>
        </p:nvSpPr>
        <p:spPr>
          <a:xfrm>
            <a:off x="627580" y="615302"/>
            <a:ext cx="4158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</a:t>
            </a:r>
            <a:r>
              <a:rPr lang="en-US" dirty="0" err="1"/>
              <a:t>RepBase</a:t>
            </a:r>
            <a:r>
              <a:rPr lang="en-US" dirty="0"/>
              <a:t> and 2014v2</a:t>
            </a:r>
          </a:p>
          <a:p>
            <a:r>
              <a:rPr lang="en-US" dirty="0"/>
              <a:t>2000-2004 baseline: 11.61 dv</a:t>
            </a:r>
          </a:p>
          <a:p>
            <a:r>
              <a:rPr lang="en-US" dirty="0"/>
              <a:t>2014-2018 IMPROVE:  10.47 dv</a:t>
            </a:r>
          </a:p>
          <a:p>
            <a:r>
              <a:rPr lang="en-US" dirty="0"/>
              <a:t>2028 RPG:  9.9 dv,  10.9 dv</a:t>
            </a:r>
          </a:p>
          <a:p>
            <a:r>
              <a:rPr lang="en-US" dirty="0"/>
              <a:t>Natural haze: 5.36 dv</a:t>
            </a:r>
          </a:p>
          <a:p>
            <a:r>
              <a:rPr lang="en-US" dirty="0"/>
              <a:t>International:  TBD</a:t>
            </a:r>
          </a:p>
          <a:p>
            <a:r>
              <a:rPr lang="en-US" dirty="0"/>
              <a:t>U.S. 2028:  TBD</a:t>
            </a:r>
          </a:p>
          <a:p>
            <a:r>
              <a:rPr lang="en-US" dirty="0"/>
              <a:t>2028 clearest:  4.8 dv, 4.2 dv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C0118E-D314-492D-8700-D3EA9876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07" y="3123020"/>
            <a:ext cx="5767449" cy="37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5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94ADC-00AB-47A8-AC34-04CE3841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27936-DCF0-424C-ACB0-B2139062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EBA4F3-CF9F-494D-B47E-BC7B3BE21F63}"/>
              </a:ext>
            </a:extLst>
          </p:cNvPr>
          <p:cNvSpPr txBox="1"/>
          <p:nvPr/>
        </p:nvSpPr>
        <p:spPr>
          <a:xfrm>
            <a:off x="1258349" y="161692"/>
            <a:ext cx="97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WRAP MPE vs 2014 IMPROVE EPA MID,  Bosque del Apache</a:t>
            </a:r>
          </a:p>
        </p:txBody>
      </p:sp>
    </p:spTree>
    <p:extLst>
      <p:ext uri="{BB962C8B-B14F-4D97-AF65-F5344CB8AC3E}">
        <p14:creationId xmlns:p14="http://schemas.microsoft.com/office/powerpoint/2010/main" val="128847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16706-667F-4184-920B-709E17B1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93" y="2461045"/>
            <a:ext cx="8978537" cy="4479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6364057" y="0"/>
            <a:ext cx="4493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+mn-lt"/>
              </a:rPr>
              <a:t>Domeland</a:t>
            </a:r>
            <a:r>
              <a:rPr lang="en-US" sz="2800" b="1" dirty="0">
                <a:latin typeface="+mn-lt"/>
              </a:rPr>
              <a:t>, NM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182881" y="4477871"/>
            <a:ext cx="4395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2000-2004 baseline: 17.20 dv</a:t>
            </a:r>
          </a:p>
          <a:p>
            <a:r>
              <a:rPr lang="en-US" dirty="0"/>
              <a:t>2014-2017: 15.07 dv</a:t>
            </a:r>
          </a:p>
          <a:p>
            <a:r>
              <a:rPr lang="en-US" dirty="0"/>
              <a:t>2028: 14.47 dv</a:t>
            </a:r>
          </a:p>
          <a:p>
            <a:r>
              <a:rPr lang="en-US" dirty="0"/>
              <a:t>Natural haze: 6.18 dv</a:t>
            </a:r>
          </a:p>
          <a:p>
            <a:r>
              <a:rPr lang="en-US" dirty="0"/>
              <a:t>International: 3.77 dv  (2064: 9.95 vs 6.18 dv)</a:t>
            </a:r>
          </a:p>
          <a:p>
            <a:r>
              <a:rPr lang="en-US" dirty="0"/>
              <a:t>U.S. 2028:   4.52 dv </a:t>
            </a:r>
          </a:p>
          <a:p>
            <a:r>
              <a:rPr lang="en-US" dirty="0"/>
              <a:t>2028 clearest: 4.21 dv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3E647-FAB1-4EA0-8DF8-E6369AAD5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724" y="0"/>
            <a:ext cx="4689797" cy="3511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C587CE-9122-408B-B763-1370104533F5}"/>
              </a:ext>
            </a:extLst>
          </p:cNvPr>
          <p:cNvSpPr/>
          <p:nvPr/>
        </p:nvSpPr>
        <p:spPr>
          <a:xfrm>
            <a:off x="6364057" y="956231"/>
            <a:ext cx="458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Poor performance for nitrate and sulfate.</a:t>
            </a:r>
          </a:p>
          <a:p>
            <a:r>
              <a:rPr lang="en-US" dirty="0"/>
              <a:t>Fire impacts and wind blown dust component?</a:t>
            </a:r>
          </a:p>
        </p:txBody>
      </p:sp>
    </p:spTree>
    <p:extLst>
      <p:ext uri="{BB962C8B-B14F-4D97-AF65-F5344CB8AC3E}">
        <p14:creationId xmlns:p14="http://schemas.microsoft.com/office/powerpoint/2010/main" val="369746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16706-667F-4184-920B-709E17B1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117" y="2998058"/>
            <a:ext cx="7719355" cy="385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4031915" y="-457203"/>
            <a:ext cx="4493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Dome Land, NM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6461950" y="472709"/>
            <a:ext cx="4395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17.20 dv</a:t>
            </a:r>
          </a:p>
          <a:p>
            <a:r>
              <a:rPr lang="en-US" dirty="0"/>
              <a:t>2014-2017 IMPROVE: 15.07 dv</a:t>
            </a:r>
          </a:p>
          <a:p>
            <a:r>
              <a:rPr lang="en-US" dirty="0"/>
              <a:t>2028 RPG: 14.47 dv</a:t>
            </a:r>
          </a:p>
          <a:p>
            <a:r>
              <a:rPr lang="en-US" dirty="0"/>
              <a:t>Natural haze: 6.18 dv</a:t>
            </a:r>
          </a:p>
          <a:p>
            <a:r>
              <a:rPr lang="en-US" dirty="0"/>
              <a:t>International: 3.77 dv  (2064: 9.95 vs 6.18 dv)</a:t>
            </a:r>
          </a:p>
          <a:p>
            <a:r>
              <a:rPr lang="en-US" dirty="0"/>
              <a:t>U.S. 2028:   4.52 dv </a:t>
            </a:r>
          </a:p>
          <a:p>
            <a:r>
              <a:rPr lang="en-US" dirty="0"/>
              <a:t>2028 clearest: 4.21 dv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C7D2F-4039-4C64-BDA4-B154BC9F2A55}"/>
              </a:ext>
            </a:extLst>
          </p:cNvPr>
          <p:cNvSpPr txBox="1"/>
          <p:nvPr/>
        </p:nvSpPr>
        <p:spPr>
          <a:xfrm>
            <a:off x="632993" y="524441"/>
            <a:ext cx="4395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</a:t>
            </a:r>
            <a:r>
              <a:rPr lang="en-US" dirty="0" err="1"/>
              <a:t>RepBase</a:t>
            </a:r>
            <a:r>
              <a:rPr lang="en-US" dirty="0"/>
              <a:t>, 2014v2</a:t>
            </a:r>
          </a:p>
          <a:p>
            <a:r>
              <a:rPr lang="en-US" dirty="0"/>
              <a:t>2000-2004 baseline: 17.20 dv</a:t>
            </a:r>
          </a:p>
          <a:p>
            <a:r>
              <a:rPr lang="en-US" dirty="0"/>
              <a:t>2014-2018 IMPROVE:   15.14 dv</a:t>
            </a:r>
          </a:p>
          <a:p>
            <a:r>
              <a:rPr lang="en-US" dirty="0"/>
              <a:t>2028 RPG:  13.9 dv, 13.9</a:t>
            </a:r>
          </a:p>
          <a:p>
            <a:r>
              <a:rPr lang="en-US" dirty="0"/>
              <a:t>Natural haze: 6.18 dv</a:t>
            </a:r>
          </a:p>
          <a:p>
            <a:r>
              <a:rPr lang="en-US" dirty="0"/>
              <a:t>International: TBD</a:t>
            </a:r>
          </a:p>
          <a:p>
            <a:r>
              <a:rPr lang="en-US" dirty="0"/>
              <a:t>U.S. 2028:  TBD </a:t>
            </a:r>
          </a:p>
          <a:p>
            <a:r>
              <a:rPr lang="en-US" dirty="0"/>
              <a:t>2028 clearest:  4.0 dv, 4.2 dv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F0E16-9AA7-4731-8EAA-62C0FC7E9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034" y="3070371"/>
            <a:ext cx="5457265" cy="3719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4F157-9484-408D-ABD1-2AB1E5D00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636" y="3135599"/>
            <a:ext cx="5618148" cy="36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C79E1-1E24-4A8E-B2F7-2AC95A50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FE193-EC5C-4637-8857-BC3C838F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407"/>
            <a:ext cx="12192000" cy="4579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0704E-6ECB-470D-949E-C03C787E703E}"/>
              </a:ext>
            </a:extLst>
          </p:cNvPr>
          <p:cNvSpPr txBox="1"/>
          <p:nvPr/>
        </p:nvSpPr>
        <p:spPr>
          <a:xfrm>
            <a:off x="1258349" y="161692"/>
            <a:ext cx="97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WRAP MPE vs 2014 IMPROVE EPA MID, Dome 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35E31-A513-4AB3-BFE3-2B651166F093}"/>
              </a:ext>
            </a:extLst>
          </p:cNvPr>
          <p:cNvSpPr txBox="1"/>
          <p:nvPr/>
        </p:nvSpPr>
        <p:spPr>
          <a:xfrm>
            <a:off x="2642531" y="5987018"/>
            <a:ext cx="754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has large negative bias for nitrate and sulfate in winter</a:t>
            </a:r>
          </a:p>
          <a:p>
            <a:r>
              <a:rPr lang="en-US" dirty="0"/>
              <a:t>Model underestimates large observed carbon and windblown dust in summer</a:t>
            </a:r>
          </a:p>
        </p:txBody>
      </p:sp>
    </p:spTree>
    <p:extLst>
      <p:ext uri="{BB962C8B-B14F-4D97-AF65-F5344CB8AC3E}">
        <p14:creationId xmlns:p14="http://schemas.microsoft.com/office/powerpoint/2010/main" val="304975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945D5-5518-4934-85FC-7A13AA873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41" y="2481945"/>
            <a:ext cx="8465386" cy="4223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5454880" y="136525"/>
            <a:ext cx="4493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Desolation WA, CA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282388" y="4477871"/>
            <a:ext cx="4734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2000-2004 baseline: dv</a:t>
            </a:r>
          </a:p>
          <a:p>
            <a:r>
              <a:rPr lang="en-US" dirty="0"/>
              <a:t>2014-2017: 9.35 dv</a:t>
            </a:r>
          </a:p>
          <a:p>
            <a:r>
              <a:rPr lang="en-US" dirty="0"/>
              <a:t>2028:  9.15 dv</a:t>
            </a:r>
          </a:p>
          <a:p>
            <a:r>
              <a:rPr lang="en-US" dirty="0"/>
              <a:t>Natural haze:  4.91 dv</a:t>
            </a:r>
          </a:p>
          <a:p>
            <a:r>
              <a:rPr lang="en-US" dirty="0"/>
              <a:t>International: 2.14 dv (2064: 7.05 vs 4.91)</a:t>
            </a:r>
          </a:p>
          <a:p>
            <a:r>
              <a:rPr lang="en-US" dirty="0"/>
              <a:t>U.S. 2028:  2.1 dv</a:t>
            </a:r>
          </a:p>
          <a:p>
            <a:r>
              <a:rPr lang="en-US" dirty="0"/>
              <a:t>2028 clearest: 1.71 dv 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9D503-F891-4216-AB0D-6DB1130F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57" y="113053"/>
            <a:ext cx="4734148" cy="35450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DE2FF6-8FB3-479E-9DCE-D64DC4CD7445}"/>
              </a:ext>
            </a:extLst>
          </p:cNvPr>
          <p:cNvSpPr/>
          <p:nvPr/>
        </p:nvSpPr>
        <p:spPr>
          <a:xfrm>
            <a:off x="5689505" y="1023645"/>
            <a:ext cx="272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model overestimates fires?</a:t>
            </a:r>
          </a:p>
        </p:txBody>
      </p:sp>
    </p:spTree>
    <p:extLst>
      <p:ext uri="{BB962C8B-B14F-4D97-AF65-F5344CB8AC3E}">
        <p14:creationId xmlns:p14="http://schemas.microsoft.com/office/powerpoint/2010/main" val="2901031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945D5-5518-4934-85FC-7A13AA873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33" y="3084766"/>
            <a:ext cx="7257187" cy="3620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3735862" y="-7167"/>
            <a:ext cx="4015691" cy="60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Desolation WA, CA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6220484" y="536239"/>
            <a:ext cx="4734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10.06 dv</a:t>
            </a:r>
          </a:p>
          <a:p>
            <a:r>
              <a:rPr lang="en-US" dirty="0"/>
              <a:t>2014-2017 IMPROVE: 9.35 dv</a:t>
            </a:r>
          </a:p>
          <a:p>
            <a:r>
              <a:rPr lang="en-US" dirty="0"/>
              <a:t>2028 RPG:  9.15 dv</a:t>
            </a:r>
          </a:p>
          <a:p>
            <a:r>
              <a:rPr lang="en-US" dirty="0"/>
              <a:t>Natural haze:  4.91 dv</a:t>
            </a:r>
          </a:p>
          <a:p>
            <a:r>
              <a:rPr lang="en-US" dirty="0"/>
              <a:t>International: 2.14 dv (2064: 7.05 vs 4.91)</a:t>
            </a:r>
          </a:p>
          <a:p>
            <a:r>
              <a:rPr lang="en-US" dirty="0"/>
              <a:t>U.S. 2028:  2.1 dv</a:t>
            </a:r>
          </a:p>
          <a:p>
            <a:r>
              <a:rPr lang="en-US" dirty="0"/>
              <a:t>2028 clearest: 1.71 dv 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2FAA6-CBA3-43A5-B794-EF1FB8C2A16C}"/>
              </a:ext>
            </a:extLst>
          </p:cNvPr>
          <p:cNvSpPr txBox="1"/>
          <p:nvPr/>
        </p:nvSpPr>
        <p:spPr>
          <a:xfrm>
            <a:off x="844533" y="495692"/>
            <a:ext cx="4734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</a:t>
            </a:r>
            <a:r>
              <a:rPr lang="en-US" dirty="0" err="1"/>
              <a:t>RepBase</a:t>
            </a:r>
            <a:r>
              <a:rPr lang="en-US" dirty="0"/>
              <a:t>, 2014v2</a:t>
            </a:r>
          </a:p>
          <a:p>
            <a:r>
              <a:rPr lang="en-US" dirty="0"/>
              <a:t>2000-2004 baseline: 10.06 dv</a:t>
            </a:r>
          </a:p>
          <a:p>
            <a:r>
              <a:rPr lang="en-US" dirty="0"/>
              <a:t>2014-2018 IMPROVE: 9.31 dv</a:t>
            </a:r>
          </a:p>
          <a:p>
            <a:r>
              <a:rPr lang="en-US" dirty="0"/>
              <a:t>2028 RPG: 8.4 dv, 8.9 dv</a:t>
            </a:r>
          </a:p>
          <a:p>
            <a:r>
              <a:rPr lang="en-US" dirty="0"/>
              <a:t>Natural haze:  4.91 dv</a:t>
            </a:r>
          </a:p>
          <a:p>
            <a:r>
              <a:rPr lang="en-US" dirty="0"/>
              <a:t>International:  TBD</a:t>
            </a:r>
          </a:p>
          <a:p>
            <a:r>
              <a:rPr lang="en-US" dirty="0"/>
              <a:t>U.S. 2028:  TBD</a:t>
            </a:r>
          </a:p>
          <a:p>
            <a:r>
              <a:rPr lang="en-US" dirty="0"/>
              <a:t>2028 clearest:  1.7 dv, 1.5 dv 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59A58B-6990-46DF-A848-F194BBE1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978" y="2891995"/>
            <a:ext cx="5819680" cy="3966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4970C-3B6B-4EBF-9820-37D10B2CA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978" y="2944645"/>
            <a:ext cx="6056495" cy="39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15C3F-EC23-46CF-9924-107C9332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6CCD4-3BF3-4935-AD3C-113FC5F1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981"/>
            <a:ext cx="12192000" cy="4596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A8CF7-ABE0-43F3-9B55-54CDD8C3B253}"/>
              </a:ext>
            </a:extLst>
          </p:cNvPr>
          <p:cNvSpPr txBox="1"/>
          <p:nvPr/>
        </p:nvSpPr>
        <p:spPr>
          <a:xfrm>
            <a:off x="1258349" y="161692"/>
            <a:ext cx="97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WRAP MPE vs 2014 IMPROVE EPA MID, Desolation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76155-6B68-40BE-979B-6C78C5A567E4}"/>
              </a:ext>
            </a:extLst>
          </p:cNvPr>
          <p:cNvSpPr txBox="1"/>
          <p:nvPr/>
        </p:nvSpPr>
        <p:spPr>
          <a:xfrm>
            <a:off x="2709644" y="6132352"/>
            <a:ext cx="775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contributions from carbon in summer in IMPROVE data and in the model</a:t>
            </a:r>
          </a:p>
        </p:txBody>
      </p:sp>
    </p:spTree>
    <p:extLst>
      <p:ext uri="{BB962C8B-B14F-4D97-AF65-F5344CB8AC3E}">
        <p14:creationId xmlns:p14="http://schemas.microsoft.com/office/powerpoint/2010/main" val="288217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5ED0F-920F-4E5F-936C-31F2E79A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161" y="2272940"/>
            <a:ext cx="8831920" cy="4406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5454880" y="136525"/>
            <a:ext cx="4493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Redwood Wilderness, CA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177884" y="4477871"/>
            <a:ext cx="461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2000-2004 baseline:  13.64 dv</a:t>
            </a:r>
          </a:p>
          <a:p>
            <a:r>
              <a:rPr lang="en-US" dirty="0"/>
              <a:t>2014-2017:  12.69 dv</a:t>
            </a:r>
          </a:p>
          <a:p>
            <a:r>
              <a:rPr lang="en-US" dirty="0"/>
              <a:t>2028:  12.50 dv</a:t>
            </a:r>
          </a:p>
          <a:p>
            <a:r>
              <a:rPr lang="en-US" dirty="0"/>
              <a:t>Natural haze:  8.54 dv</a:t>
            </a:r>
          </a:p>
          <a:p>
            <a:r>
              <a:rPr lang="en-US" dirty="0"/>
              <a:t>International:  1.59 dv (2064: 10.13 vs 8.54 dv)</a:t>
            </a:r>
          </a:p>
          <a:p>
            <a:r>
              <a:rPr lang="en-US" dirty="0"/>
              <a:t>U.S. 2028:  2.37 dv</a:t>
            </a:r>
          </a:p>
          <a:p>
            <a:r>
              <a:rPr lang="en-US" dirty="0"/>
              <a:t>2028 clearest:  5.11 dv 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51662-630F-440C-AAA2-9F5C85E8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914" y="28146"/>
            <a:ext cx="4829350" cy="3616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717761-D63F-4ECE-AF00-A4C4F14DF6A0}"/>
              </a:ext>
            </a:extLst>
          </p:cNvPr>
          <p:cNvSpPr/>
          <p:nvPr/>
        </p:nvSpPr>
        <p:spPr>
          <a:xfrm>
            <a:off x="5715632" y="984457"/>
            <a:ext cx="283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model overestimates sulfate</a:t>
            </a:r>
          </a:p>
        </p:txBody>
      </p:sp>
    </p:spTree>
    <p:extLst>
      <p:ext uri="{BB962C8B-B14F-4D97-AF65-F5344CB8AC3E}">
        <p14:creationId xmlns:p14="http://schemas.microsoft.com/office/powerpoint/2010/main" val="54123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5ED0F-920F-4E5F-936C-31F2E79A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85" y="3081014"/>
            <a:ext cx="7421793" cy="3703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1391-B984-4209-9579-9E8ECD74CD93}"/>
              </a:ext>
            </a:extLst>
          </p:cNvPr>
          <p:cNvSpPr>
            <a:spLocks noGrp="1"/>
          </p:cNvSpPr>
          <p:nvPr/>
        </p:nvSpPr>
        <p:spPr>
          <a:xfrm>
            <a:off x="2971736" y="5896"/>
            <a:ext cx="4224697" cy="55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Redwood Wilderness, CA</a:t>
            </a:r>
            <a:endParaRPr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C6-F61D-4B1B-9DFD-9BB1161A9D5D}"/>
              </a:ext>
            </a:extLst>
          </p:cNvPr>
          <p:cNvSpPr txBox="1"/>
          <p:nvPr/>
        </p:nvSpPr>
        <p:spPr>
          <a:xfrm>
            <a:off x="5598971" y="561702"/>
            <a:ext cx="46161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</a:t>
            </a:r>
          </a:p>
          <a:p>
            <a:r>
              <a:rPr lang="en-US" dirty="0"/>
              <a:t>2000-2004 baseline:  13.64 dv</a:t>
            </a:r>
          </a:p>
          <a:p>
            <a:r>
              <a:rPr lang="en-US" dirty="0"/>
              <a:t>2014-2017 IMPROVE:  12.69 dv</a:t>
            </a:r>
          </a:p>
          <a:p>
            <a:r>
              <a:rPr lang="en-US" dirty="0"/>
              <a:t>2028 RPG:  12.50 dv</a:t>
            </a:r>
          </a:p>
          <a:p>
            <a:r>
              <a:rPr lang="en-US" dirty="0"/>
              <a:t>Natural haze:  8.54 dv</a:t>
            </a:r>
          </a:p>
          <a:p>
            <a:r>
              <a:rPr lang="en-US" dirty="0"/>
              <a:t>International:  1.59 dv (2064: 10.13 vs 8.54 dv)</a:t>
            </a:r>
          </a:p>
          <a:p>
            <a:r>
              <a:rPr lang="en-US" dirty="0"/>
              <a:t>U.S. 2028:  2.37 dv</a:t>
            </a:r>
          </a:p>
          <a:p>
            <a:r>
              <a:rPr lang="en-US" dirty="0"/>
              <a:t>2028 clearest:  5.11 dv 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5FD4-0675-4CBC-9746-9603ACAC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7141B-D40E-4C9F-BA17-DB944B5912D9}"/>
              </a:ext>
            </a:extLst>
          </p:cNvPr>
          <p:cNvSpPr txBox="1"/>
          <p:nvPr/>
        </p:nvSpPr>
        <p:spPr>
          <a:xfrm>
            <a:off x="844533" y="495693"/>
            <a:ext cx="4717368" cy="25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</a:t>
            </a:r>
            <a:r>
              <a:rPr lang="en-US" dirty="0" err="1"/>
              <a:t>RepBase</a:t>
            </a:r>
            <a:r>
              <a:rPr lang="en-US" dirty="0"/>
              <a:t>, 2014v2</a:t>
            </a:r>
          </a:p>
          <a:p>
            <a:r>
              <a:rPr lang="en-US" dirty="0"/>
              <a:t>2000-2004 baseline: 13.74 dv</a:t>
            </a:r>
          </a:p>
          <a:p>
            <a:r>
              <a:rPr lang="en-US" dirty="0"/>
              <a:t>2014-2018 IMPROVE: 12.65 dv</a:t>
            </a:r>
          </a:p>
          <a:p>
            <a:r>
              <a:rPr lang="en-US" dirty="0"/>
              <a:t>2028 RPG: 11.9 dv, 11.3 dv</a:t>
            </a:r>
          </a:p>
          <a:p>
            <a:r>
              <a:rPr lang="en-US" dirty="0"/>
              <a:t>Natural haze: 8.54 dv</a:t>
            </a:r>
          </a:p>
          <a:p>
            <a:r>
              <a:rPr lang="en-US" dirty="0"/>
              <a:t>International:  TBD</a:t>
            </a:r>
          </a:p>
          <a:p>
            <a:r>
              <a:rPr lang="en-US" dirty="0"/>
              <a:t>U.S. 2028:  TBD</a:t>
            </a:r>
          </a:p>
          <a:p>
            <a:r>
              <a:rPr lang="en-US" dirty="0"/>
              <a:t>2028 clearest:  4.8 dv, 4.9 dv 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8C44B-C363-4475-8BB1-234F3AC9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868" y="2809664"/>
            <a:ext cx="5940492" cy="404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AC543-20BD-478C-A31E-1C0A00935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562" y="3045204"/>
            <a:ext cx="5874897" cy="37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9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8B710A9-34B8-4F0D-82D8-9EA91645B186}"/>
              </a:ext>
            </a:extLst>
          </p:cNvPr>
          <p:cNvSpPr>
            <a:spLocks noGrp="1"/>
          </p:cNvSpPr>
          <p:nvPr/>
        </p:nvSpPr>
        <p:spPr>
          <a:xfrm>
            <a:off x="927100" y="1827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EPA TSD International Anthropogenic and Prescribed Fire Contributions (20% most impaired days)</a:t>
            </a:r>
            <a:endParaRPr lang="en-US" sz="4000" dirty="0">
              <a:highlight>
                <a:srgbClr val="FFFF00"/>
              </a:highlight>
            </a:endParaRP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D9B89B31-07A5-4B1E-A464-4934EC52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640016"/>
            <a:ext cx="3953828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F0200-2780-476A-85BF-4DA120F7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84" y="1508295"/>
            <a:ext cx="7967916" cy="493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BE7EC-5414-49F8-AF92-FC159CB2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BC36B-D246-47D3-9E54-7D83ADB3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30</a:t>
            </a:fld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532734E-C368-4466-96FA-D2887011E36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801689" y="1484262"/>
            <a:ext cx="10588622" cy="38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08FF71-587E-4F61-84B5-C8B0A3C94455}"/>
              </a:ext>
            </a:extLst>
          </p:cNvPr>
          <p:cNvSpPr/>
          <p:nvPr/>
        </p:nvSpPr>
        <p:spPr>
          <a:xfrm>
            <a:off x="9734700" y="1938404"/>
            <a:ext cx="320609" cy="276825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 spc="-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anose="020B0604030504040204" pitchFamily="34" charset="0"/>
              <a:buChar char="•"/>
              <a:defRPr sz="1400" kern="1200" spc="-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1" kern="1200" spc="-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9BDB5-56C0-4B85-9981-73C170578E8A}"/>
              </a:ext>
            </a:extLst>
          </p:cNvPr>
          <p:cNvSpPr txBox="1"/>
          <p:nvPr/>
        </p:nvSpPr>
        <p:spPr>
          <a:xfrm>
            <a:off x="1258349" y="161692"/>
            <a:ext cx="97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WRAP MPE vs 2014 IMPROVE EPA MID, Redwood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3CFC2-CFD3-4E23-BC0E-458831C75EB4}"/>
              </a:ext>
            </a:extLst>
          </p:cNvPr>
          <p:cNvSpPr txBox="1"/>
          <p:nvPr/>
        </p:nvSpPr>
        <p:spPr>
          <a:xfrm>
            <a:off x="2508308" y="6107185"/>
            <a:ext cx="586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has large positive bias for SO4 and NO3 in summer</a:t>
            </a:r>
          </a:p>
        </p:txBody>
      </p:sp>
    </p:spTree>
    <p:extLst>
      <p:ext uri="{BB962C8B-B14F-4D97-AF65-F5344CB8AC3E}">
        <p14:creationId xmlns:p14="http://schemas.microsoft.com/office/powerpoint/2010/main" val="109057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7101-51D8-4379-B305-37C8FED16C26}"/>
              </a:ext>
            </a:extLst>
          </p:cNvPr>
          <p:cNvSpPr>
            <a:spLocks noGrp="1"/>
          </p:cNvSpPr>
          <p:nvPr/>
        </p:nvSpPr>
        <p:spPr>
          <a:xfrm>
            <a:off x="2548321" y="655784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68170-EFB4-4ACD-A696-6AB873313CF0}"/>
              </a:ext>
            </a:extLst>
          </p:cNvPr>
          <p:cNvSpPr txBox="1"/>
          <p:nvPr/>
        </p:nvSpPr>
        <p:spPr>
          <a:xfrm>
            <a:off x="758824" y="-29260"/>
            <a:ext cx="10734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+mj-lt"/>
              </a:rPr>
              <a:t>Updated EPA TSD Regional Haze Modeling (2028fg) Deviation from 2028 Glidepath (20% most impaired days)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988BD4E-26CB-462A-9710-D6F2D052A5AE}"/>
              </a:ext>
            </a:extLst>
          </p:cNvPr>
          <p:cNvSpPr txBox="1"/>
          <p:nvPr/>
        </p:nvSpPr>
        <p:spPr>
          <a:xfrm>
            <a:off x="1641318" y="1239746"/>
            <a:ext cx="377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00FFFF"/>
                </a:highlight>
              </a:rPr>
              <a:t>Deviation from Unadjusted Glidepath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4F2BB-46A3-4D9E-98E6-538755A3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1" y="1441432"/>
            <a:ext cx="5518049" cy="3413525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4A7C3B03-8C1B-4C43-838D-31FE06176FF0}"/>
              </a:ext>
            </a:extLst>
          </p:cNvPr>
          <p:cNvSpPr txBox="1"/>
          <p:nvPr/>
        </p:nvSpPr>
        <p:spPr>
          <a:xfrm>
            <a:off x="7251104" y="2658337"/>
            <a:ext cx="43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00FFFF"/>
                </a:highlight>
              </a:rPr>
              <a:t>Deviation from Default Adjusted Glidepath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04CD38B4-1281-484B-B65D-31654B8B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" y="5056295"/>
            <a:ext cx="6249737" cy="1392957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CD9847AD-02E9-4F30-B604-45C13650A9FE}"/>
              </a:ext>
            </a:extLst>
          </p:cNvPr>
          <p:cNvSpPr txBox="1"/>
          <p:nvPr/>
        </p:nvSpPr>
        <p:spPr>
          <a:xfrm>
            <a:off x="294311" y="6517929"/>
            <a:ext cx="591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 that the 99 IMPROVE sites represent 142 Class I areas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B1A272-1AB0-4C4B-85CC-8B386B7F1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36" y="3089152"/>
            <a:ext cx="5425315" cy="335615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ABF9C3-EAC6-496A-9E85-C994D809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E944-5261-4D5E-A57A-39AD9FD6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653129" cy="82027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EPA TSD: Eight Class I areas have 2028 RPG above adjusted URP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1A01-E7B8-4E81-B5D6-C790194C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16" y="1527175"/>
            <a:ext cx="11007072" cy="4873625"/>
          </a:xfrm>
        </p:spPr>
        <p:txBody>
          <a:bodyPr>
            <a:normAutofit/>
          </a:bodyPr>
          <a:lstStyle/>
          <a:p>
            <a:r>
              <a:rPr lang="en-US" sz="2400" dirty="0"/>
              <a:t>Yellowstone, WY: 7.38 vs 7.31 dv URP, fires counted as anthropogenic?</a:t>
            </a:r>
          </a:p>
          <a:p>
            <a:r>
              <a:rPr lang="en-US" sz="2400" dirty="0"/>
              <a:t>Cabinet Wilderness, MT: 9.69 vs 9.52 dv URP, large prescribed fire contribution</a:t>
            </a:r>
          </a:p>
          <a:p>
            <a:r>
              <a:rPr lang="en-US" sz="2400" dirty="0"/>
              <a:t>Salt Creek, NM: 14.5 vs 13.8 dv URP, high 4 year </a:t>
            </a:r>
            <a:r>
              <a:rPr lang="en-US" sz="2400" dirty="0" err="1"/>
              <a:t>ave</a:t>
            </a:r>
            <a:r>
              <a:rPr lang="en-US" sz="2400" dirty="0"/>
              <a:t> baseline, large dust component</a:t>
            </a:r>
          </a:p>
          <a:p>
            <a:r>
              <a:rPr lang="en-US" sz="2400" dirty="0"/>
              <a:t>Bosque del Apache, NM: 10.16 vs 9.97 dv URP, large wind blown dust component</a:t>
            </a:r>
          </a:p>
          <a:p>
            <a:r>
              <a:rPr lang="en-US" sz="2400" dirty="0"/>
              <a:t>Sycamore Canyon, AZ: 11.8 vs 10.15, large wind blown dust component</a:t>
            </a:r>
          </a:p>
          <a:p>
            <a:r>
              <a:rPr lang="en-US" sz="2400" dirty="0"/>
              <a:t>Dome Land, CA:  14.47 vs  14.3 dv URP, poor performance for NO3, SO4, fire and dust</a:t>
            </a:r>
          </a:p>
          <a:p>
            <a:r>
              <a:rPr lang="en-US" sz="2400" dirty="0"/>
              <a:t>Desolation, CA: 9.15 vs 8.83 dv URP, model overestimates fires?</a:t>
            </a:r>
          </a:p>
          <a:p>
            <a:r>
              <a:rPr lang="en-US" sz="2400" dirty="0"/>
              <a:t>Redwood, CA: 12.5 vs 12.24 dv URP, model overestimates sulfate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21F1-1A3D-47DC-B9FC-5FD4F71F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D267D-05C9-4D96-8E49-92B745E8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3BB42-65EE-4BEA-B24A-87BD2D435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60661"/>
            <a:ext cx="10744199" cy="537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42B7DB-C44C-4AF7-8644-B5AC1260677A}"/>
              </a:ext>
            </a:extLst>
          </p:cNvPr>
          <p:cNvSpPr txBox="1"/>
          <p:nvPr/>
        </p:nvSpPr>
        <p:spPr>
          <a:xfrm>
            <a:off x="805342" y="276837"/>
            <a:ext cx="993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Sample plot showing EPA RPG and URP estimates for the full 64 year period</a:t>
            </a:r>
          </a:p>
        </p:txBody>
      </p:sp>
    </p:spTree>
    <p:extLst>
      <p:ext uri="{BB962C8B-B14F-4D97-AF65-F5344CB8AC3E}">
        <p14:creationId xmlns:p14="http://schemas.microsoft.com/office/powerpoint/2010/main" val="39869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453382-2656-4227-B634-4984C2BC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69" y="1532997"/>
            <a:ext cx="8897471" cy="5325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B69094-436D-4993-A2BB-D51EF78287AF}"/>
              </a:ext>
            </a:extLst>
          </p:cNvPr>
          <p:cNvSpPr txBox="1"/>
          <p:nvPr/>
        </p:nvSpPr>
        <p:spPr>
          <a:xfrm>
            <a:off x="497540" y="4477871"/>
            <a:ext cx="3012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2000-2004 baseline: 8.30 dv</a:t>
            </a:r>
          </a:p>
          <a:p>
            <a:r>
              <a:rPr lang="en-US" dirty="0"/>
              <a:t>2014-2017:  7.51 dv</a:t>
            </a:r>
          </a:p>
          <a:p>
            <a:r>
              <a:rPr lang="en-US" dirty="0"/>
              <a:t>2028:  7.38 dv</a:t>
            </a:r>
          </a:p>
          <a:p>
            <a:r>
              <a:rPr lang="en-US" dirty="0"/>
              <a:t>Natural haze: 3.98 dv</a:t>
            </a:r>
          </a:p>
          <a:p>
            <a:r>
              <a:rPr lang="en-US" dirty="0"/>
              <a:t>International: 1.85 dv</a:t>
            </a:r>
          </a:p>
          <a:p>
            <a:r>
              <a:rPr lang="en-US" dirty="0"/>
              <a:t>U.S. 2028:  1.55 dv 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1FE90-076C-4AF3-9C2C-2C3C140F8DDD}"/>
              </a:ext>
            </a:extLst>
          </p:cNvPr>
          <p:cNvSpPr txBox="1"/>
          <p:nvPr/>
        </p:nvSpPr>
        <p:spPr>
          <a:xfrm>
            <a:off x="5486400" y="295835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Yellowstone, WY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1176D-BB63-4171-BD2A-33FE556B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2" y="35047"/>
            <a:ext cx="4284767" cy="324603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0250D-852B-46C9-AFD7-D884900A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DBF881-E41C-4FDA-9D34-07DBD62F3C61}"/>
              </a:ext>
            </a:extLst>
          </p:cNvPr>
          <p:cNvSpPr/>
          <p:nvPr/>
        </p:nvSpPr>
        <p:spPr>
          <a:xfrm>
            <a:off x="5486400" y="834423"/>
            <a:ext cx="319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fires counted as anthropogenic?</a:t>
            </a:r>
          </a:p>
        </p:txBody>
      </p:sp>
    </p:spTree>
    <p:extLst>
      <p:ext uri="{BB962C8B-B14F-4D97-AF65-F5344CB8AC3E}">
        <p14:creationId xmlns:p14="http://schemas.microsoft.com/office/powerpoint/2010/main" val="145819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546C6-C305-44EB-8969-7DD55C3C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367" y="2818701"/>
            <a:ext cx="5927231" cy="4039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F7003-4695-4205-8AD6-9D5482A3D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340" y="3028168"/>
            <a:ext cx="5927231" cy="382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53382-2656-4227-B634-4984C2BC9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814" y="2726422"/>
            <a:ext cx="7015528" cy="419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1FE90-076C-4AF3-9C2C-2C3C140F8DDD}"/>
              </a:ext>
            </a:extLst>
          </p:cNvPr>
          <p:cNvSpPr txBox="1"/>
          <p:nvPr/>
        </p:nvSpPr>
        <p:spPr>
          <a:xfrm>
            <a:off x="4226390" y="-35971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Yellowstone, WY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0250D-852B-46C9-AFD7-D884900A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A759-1BD4-4919-9204-EB540973DD58}"/>
              </a:ext>
            </a:extLst>
          </p:cNvPr>
          <p:cNvSpPr txBox="1"/>
          <p:nvPr/>
        </p:nvSpPr>
        <p:spPr>
          <a:xfrm>
            <a:off x="7162538" y="340441"/>
            <a:ext cx="4981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EPA TSD  </a:t>
            </a:r>
          </a:p>
          <a:p>
            <a:r>
              <a:rPr lang="en-US" dirty="0"/>
              <a:t>2000-2004 baseline: 8.30 dv</a:t>
            </a:r>
          </a:p>
          <a:p>
            <a:r>
              <a:rPr lang="en-US" dirty="0"/>
              <a:t>2014-2017 IMPROVE:  7.51 dv</a:t>
            </a:r>
          </a:p>
          <a:p>
            <a:r>
              <a:rPr lang="en-US" dirty="0"/>
              <a:t>2028 RPG:  7.38 dv</a:t>
            </a:r>
          </a:p>
          <a:p>
            <a:r>
              <a:rPr lang="en-US" dirty="0"/>
              <a:t>Natural haze: 3.98 dv</a:t>
            </a:r>
          </a:p>
          <a:p>
            <a:r>
              <a:rPr lang="en-US" dirty="0"/>
              <a:t>International: 1.85 dv   (2026: 5.83 vs 3.98 dv)</a:t>
            </a:r>
          </a:p>
          <a:p>
            <a:r>
              <a:rPr lang="en-US" dirty="0"/>
              <a:t>U.S. 2028:  1.55 dv </a:t>
            </a:r>
          </a:p>
          <a:p>
            <a:r>
              <a:rPr lang="en-US" dirty="0"/>
              <a:t>2028 clearest:   1.24 dv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F787F-90EF-4311-B6CE-E8433BE9B091}"/>
              </a:ext>
            </a:extLst>
          </p:cNvPr>
          <p:cNvSpPr txBox="1"/>
          <p:nvPr/>
        </p:nvSpPr>
        <p:spPr>
          <a:xfrm>
            <a:off x="654079" y="434712"/>
            <a:ext cx="4981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</a:t>
            </a:r>
            <a:r>
              <a:rPr lang="en-US" dirty="0" err="1"/>
              <a:t>RepBase</a:t>
            </a:r>
            <a:r>
              <a:rPr lang="en-US" dirty="0"/>
              <a:t> and 2014v2   </a:t>
            </a:r>
          </a:p>
          <a:p>
            <a:r>
              <a:rPr lang="en-US" dirty="0"/>
              <a:t>2000-2004 baseline: 8.30 dv</a:t>
            </a:r>
          </a:p>
          <a:p>
            <a:r>
              <a:rPr lang="en-US" dirty="0"/>
              <a:t>2014-2018 IMPROVE:  7.52 dv</a:t>
            </a:r>
          </a:p>
          <a:p>
            <a:r>
              <a:rPr lang="en-US" dirty="0"/>
              <a:t>2028 RPG:  7.0 dv, 7.7 dv</a:t>
            </a:r>
          </a:p>
          <a:p>
            <a:r>
              <a:rPr lang="en-US" dirty="0"/>
              <a:t>Natural haze: 3.98 dv</a:t>
            </a:r>
          </a:p>
          <a:p>
            <a:r>
              <a:rPr lang="en-US" dirty="0"/>
              <a:t>International: TBD</a:t>
            </a:r>
          </a:p>
          <a:p>
            <a:r>
              <a:rPr lang="en-US" dirty="0"/>
              <a:t>U.S. 2028:  TBD</a:t>
            </a:r>
          </a:p>
          <a:p>
            <a:r>
              <a:rPr lang="en-US" dirty="0"/>
              <a:t>2028 clearest:   1.3 dv, 1.2 dv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0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DCBCC-FEFB-4663-B9EA-0FC34E14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2E8-AD96-41CF-8BA5-DCAE12223A45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727A63-4BA3-4D8C-B15E-BA7D9A27525C}"/>
              </a:ext>
            </a:extLst>
          </p:cNvPr>
          <p:cNvSpPr txBox="1">
            <a:spLocks/>
          </p:cNvSpPr>
          <p:nvPr/>
        </p:nvSpPr>
        <p:spPr>
          <a:xfrm>
            <a:off x="1073791" y="159392"/>
            <a:ext cx="11025967" cy="1078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WRAP  MPE vs IMPROVE 2014, EPA Most Impaired Days (MID), Yellowstone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74A54-1E77-497F-AC93-F1AD1DB0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981"/>
            <a:ext cx="12192000" cy="45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4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1743</Words>
  <Application>Microsoft Office PowerPoint</Application>
  <PresentationFormat>Widescreen</PresentationFormat>
  <Paragraphs>286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Office Theme</vt:lpstr>
      <vt:lpstr>EPA 2016 TSD  RPG vs adjusted URP  and  WRAP 2014v2 and RepBase vs unadjusted URP</vt:lpstr>
      <vt:lpstr>Comparison of EPA TSD and preliminary WRAP RPGs</vt:lpstr>
      <vt:lpstr>PowerPoint Presentation</vt:lpstr>
      <vt:lpstr>PowerPoint Presentation</vt:lpstr>
      <vt:lpstr>EPA TSD: Eight Class I areas have 2028 RPG above adjusted URP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MPE vs IMPROVE 2014 EPA Most Impaired Days (MID), Cabinet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Regional Haze Modeling</dc:title>
  <dc:creator>Tonnesen, Gail</dc:creator>
  <cp:lastModifiedBy>Tonnesen, Gail</cp:lastModifiedBy>
  <cp:revision>92</cp:revision>
  <dcterms:created xsi:type="dcterms:W3CDTF">2019-12-03T15:58:52Z</dcterms:created>
  <dcterms:modified xsi:type="dcterms:W3CDTF">2020-04-29T19:35:50Z</dcterms:modified>
</cp:coreProperties>
</file>