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2" r:id="rId5"/>
    <p:sldId id="262" r:id="rId6"/>
    <p:sldId id="267" r:id="rId7"/>
    <p:sldId id="325" r:id="rId8"/>
    <p:sldId id="277" r:id="rId9"/>
    <p:sldId id="278" r:id="rId10"/>
    <p:sldId id="269" r:id="rId11"/>
    <p:sldId id="32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6" autoAdjust="0"/>
    <p:restoredTop sz="94598" autoAdjust="0"/>
  </p:normalViewPr>
  <p:slideViewPr>
    <p:cSldViewPr snapToGrid="0">
      <p:cViewPr varScale="1">
        <p:scale>
          <a:sx n="64" d="100"/>
          <a:sy n="64" d="100"/>
        </p:scale>
        <p:origin x="78" y="990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55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moore@westar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jbaker@westa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4272197" cy="361263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32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2021 Western Fire, Smoke, and Air Quality Assessment</a:t>
            </a:r>
            <a:br>
              <a:rPr lang="en-US" b="1" dirty="0"/>
            </a:br>
            <a:br>
              <a:rPr lang="en-US" sz="3200" b="1" dirty="0"/>
            </a:br>
            <a:r>
              <a:rPr lang="en-US" sz="2800" b="1" dirty="0">
                <a:latin typeface="+mn-lt"/>
              </a:rPr>
              <a:t>F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ire and Smoke Work Group Exceptional Events support team meeting</a:t>
            </a:r>
            <a:endParaRPr lang="en-US" sz="2800" b="1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1" y="4937760"/>
            <a:ext cx="3840480" cy="17218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cap="none" dirty="0"/>
              <a:t>November 17, 2021</a:t>
            </a:r>
          </a:p>
          <a:p>
            <a:endParaRPr lang="en-US" cap="none" dirty="0"/>
          </a:p>
          <a:p>
            <a:r>
              <a:rPr lang="en-US" cap="none" dirty="0"/>
              <a:t>Tom Moore &amp; Jay Baker</a:t>
            </a:r>
          </a:p>
          <a:p>
            <a:r>
              <a:rPr lang="en-US" cap="none" dirty="0"/>
              <a:t>WESTAR-WRAP</a:t>
            </a:r>
            <a:endParaRPr lang="en-US" sz="1200" cap="none" dirty="0"/>
          </a:p>
        </p:txBody>
      </p:sp>
      <p:pic>
        <p:nvPicPr>
          <p:cNvPr id="8" name="Picture Placeholder 7" descr="A picture containing trees, outdoor, forest, nature, mist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024" y="0"/>
            <a:ext cx="7808976" cy="6858000"/>
          </a:xfrm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500671"/>
            <a:ext cx="10515600" cy="56114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4881" y="1554480"/>
            <a:ext cx="10195560" cy="246951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Wildfire activity caused numerous western monitoring sites to exceed PM and Ozone air quality standards in Summer-Fall 2021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Exceptional Events “Demonstration” analyses have been used by WESTAR-WRAP member agencies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Picture Placeholder 14" descr="A close up of leaves with water droplets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pic>
        <p:nvPicPr>
          <p:cNvPr id="17" name="Picture Placeholder 16" descr="A close up of a green tree branch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CCB7C6-9878-4311-9F29-FE9310846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3170"/>
            <a:ext cx="11887200" cy="6333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4E22B1-8334-4DBE-ABE2-D6018CF0778C}"/>
              </a:ext>
            </a:extLst>
          </p:cNvPr>
          <p:cNvSpPr txBox="1"/>
          <p:nvPr/>
        </p:nvSpPr>
        <p:spPr>
          <a:xfrm>
            <a:off x="155125" y="6550224"/>
            <a:ext cx="11046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</a:rPr>
              <a:t>Jaffe, D., September 15, 2021 WESTAR-WRAP Fire and Smoke Exceptional Events Team meeting </a:t>
            </a:r>
            <a:endParaRPr lang="en-US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785661-39BA-43A5-913A-41FD8148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EFA0A-2F20-4B60-98C6-5FFDA469AA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500671"/>
            <a:ext cx="10515600" cy="561147"/>
          </a:xfrm>
        </p:spPr>
        <p:txBody>
          <a:bodyPr/>
          <a:lstStyle/>
          <a:p>
            <a:r>
              <a:rPr lang="en-US" dirty="0"/>
              <a:t>Exceptional Events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792" y="1188720"/>
            <a:ext cx="11590701" cy="283527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Demonstrations analyze which air quality data are affected, identify sites and days impacted</a:t>
            </a:r>
          </a:p>
          <a:p>
            <a:pPr marL="617220" lvl="1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Due to scope and scale of 2021 impacts, western state-local-tribal members m</a:t>
            </a:r>
            <a:r>
              <a:rPr lang="en-US" b="0" i="0" dirty="0">
                <a:solidFill>
                  <a:schemeClr val="tx1"/>
                </a:solidFill>
                <a:effectLst/>
              </a:rPr>
              <a:t>et with EPA Office of Air Quality Planning &amp; Standards, also included EPA Regional Offices, Federal Land Managers</a:t>
            </a:r>
          </a:p>
          <a:p>
            <a:pPr marL="617220" lvl="1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</a:rPr>
              <a:t>90-minute virtual meeting held Wednesday, September 29</a:t>
            </a:r>
            <a:r>
              <a:rPr lang="en-US" b="0" i="0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US" b="0" i="0" dirty="0">
                <a:solidFill>
                  <a:schemeClr val="tx1"/>
                </a:solidFill>
                <a:effectLst/>
              </a:rPr>
              <a:t>  </a:t>
            </a:r>
          </a:p>
          <a:p>
            <a:pPr algn="l"/>
            <a:r>
              <a:rPr lang="en-US" sz="2000" b="0" i="0" dirty="0">
                <a:solidFill>
                  <a:schemeClr val="tx1"/>
                </a:solidFill>
                <a:effectLst/>
              </a:rPr>
              <a:t>Discuss western wildfire impacts and exceptional events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Purpose is share information about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how 2021 western air quality was impacted by wildfire smoke</a:t>
            </a:r>
          </a:p>
        </p:txBody>
      </p:sp>
      <p:pic>
        <p:nvPicPr>
          <p:cNvPr id="13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Picture Placeholder 14" descr="A close up of leaves with water droplets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pic>
        <p:nvPicPr>
          <p:cNvPr id="17" name="Picture Placeholder 16" descr="A close up of a green tree branch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3" y="293843"/>
            <a:ext cx="11101971" cy="729967"/>
          </a:xfrm>
        </p:spPr>
        <p:txBody>
          <a:bodyPr/>
          <a:lstStyle/>
          <a:p>
            <a:r>
              <a:rPr lang="en-US" dirty="0"/>
              <a:t>Exceptional Events effort for 2021 wildfire impacts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793" y="1178351"/>
            <a:ext cx="11674414" cy="2845644"/>
          </a:xfrm>
        </p:spPr>
        <p:txBody>
          <a:bodyPr>
            <a:noAutofit/>
          </a:bodyPr>
          <a:lstStyle/>
          <a:p>
            <a:pPr algn="l"/>
            <a:r>
              <a:rPr lang="en-US" sz="2000" b="0" i="0" dirty="0">
                <a:solidFill>
                  <a:schemeClr val="tx1"/>
                </a:solidFill>
                <a:effectLst/>
              </a:rPr>
              <a:t>Each member agency participating in the virtual meeting addressed the following in a short summary: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  likely number of exceedance days due to fires and for which pollutants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  likelihood that the state will submit EE demonstrations and number of days for EE demonstrations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  staffing/resources available to states to conduct the demonstrations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  additional tools needed for exceptional events demonstrations related to wildfire</a:t>
            </a:r>
          </a:p>
        </p:txBody>
      </p:sp>
      <p:pic>
        <p:nvPicPr>
          <p:cNvPr id="13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Picture Placeholder 14" descr="A close up of leaves with water droplets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pic>
        <p:nvPicPr>
          <p:cNvPr id="17" name="Picture Placeholder 16" descr="A close up of a green tree branch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6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3" y="34155"/>
            <a:ext cx="10515600" cy="707612"/>
          </a:xfrm>
        </p:spPr>
        <p:txBody>
          <a:bodyPr/>
          <a:lstStyle/>
          <a:p>
            <a:r>
              <a:rPr lang="en-US" dirty="0"/>
              <a:t>Exceptional Events efforts for 2021 wildfire impacts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793" y="716281"/>
            <a:ext cx="11674414" cy="3307716"/>
          </a:xfrm>
        </p:spPr>
        <p:txBody>
          <a:bodyPr>
            <a:noAutofit/>
          </a:bodyPr>
          <a:lstStyle/>
          <a:p>
            <a:pPr algn="l"/>
            <a:r>
              <a:rPr lang="en-US" sz="2000" b="0" i="0" dirty="0">
                <a:solidFill>
                  <a:schemeClr val="tx1"/>
                </a:solidFill>
                <a:effectLst/>
              </a:rPr>
              <a:t>15 WESTAR-WRAP region states, many local agencies, and </a:t>
            </a:r>
            <a:r>
              <a:rPr lang="en-US" sz="2000" dirty="0">
                <a:solidFill>
                  <a:schemeClr val="tx1"/>
                </a:solidFill>
              </a:rPr>
              <a:t>a few tribes p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articipated on Sept. 29</a:t>
            </a:r>
            <a:r>
              <a:rPr lang="en-US" sz="2000" b="0" i="0" baseline="30000" dirty="0">
                <a:solidFill>
                  <a:schemeClr val="tx1"/>
                </a:solidFill>
                <a:effectLst/>
              </a:rPr>
              <a:t>th</a:t>
            </a:r>
            <a:endParaRPr lang="en-US" sz="2000" b="0" i="0" dirty="0">
              <a:solidFill>
                <a:schemeClr val="tx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  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widespread </a:t>
            </a:r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umber of exceedance days due to fires across the Summer </a:t>
            </a:r>
            <a:r>
              <a:rPr lang="en-US" sz="1600" dirty="0">
                <a:solidFill>
                  <a:schemeClr val="tx1"/>
                </a:solidFill>
              </a:rPr>
              <a:t>and into Fall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  necessary to explain impacts, manage workload for Clean Air Act planning requirements, and discuss 2021 air pollution exposures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both ozone and PM, dominated by PM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 variation in response by agency 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that EE demonstrations will be submitted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  regulatory significance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1"/>
                </a:solidFill>
                <a:effectLst/>
              </a:rPr>
              <a:t>  flagging requirements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tx1"/>
                </a:solidFill>
                <a:effectLst/>
              </a:rPr>
              <a:t>  staffing/resources limitations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  upcoming reviews of PM and Ozone National Ambient Air Quality Standards - significance of 2021 data in a year or 2</a:t>
            </a:r>
            <a:endParaRPr lang="en-US" sz="1400" b="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Picture Placeholder 14" descr="A close up of leaves with water droplets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pic>
        <p:nvPicPr>
          <p:cNvPr id="17" name="Picture Placeholder 16" descr="A close up of a green tree branch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0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4" y="1375939"/>
            <a:ext cx="5938170" cy="1240966"/>
          </a:xfrm>
        </p:spPr>
        <p:txBody>
          <a:bodyPr>
            <a:normAutofit/>
          </a:bodyPr>
          <a:lstStyle/>
          <a:p>
            <a:r>
              <a:rPr lang="en-US" sz="3200" dirty="0"/>
              <a:t>Next Steps on 2021 Wildfire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41B7-49D8-4ECD-BBC8-6588DECB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74" y="2688119"/>
            <a:ext cx="5793625" cy="35074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Collecting data tables from WESTAR-WRAP member agencies, of:</a:t>
            </a:r>
          </a:p>
          <a:p>
            <a:r>
              <a:rPr lang="en-US" dirty="0"/>
              <a:t>  sites and days affected by smoke</a:t>
            </a:r>
          </a:p>
          <a:p>
            <a:r>
              <a:rPr lang="en-US" dirty="0"/>
              <a:t>  both PM and ozone</a:t>
            </a:r>
          </a:p>
          <a:p>
            <a:r>
              <a:rPr lang="en-US" dirty="0"/>
              <a:t>  define regional geographic and temporal scope</a:t>
            </a:r>
          </a:p>
          <a:p>
            <a:r>
              <a:rPr lang="en-US" dirty="0"/>
              <a:t>Await feedback from OAQPS</a:t>
            </a:r>
          </a:p>
          <a:p>
            <a:r>
              <a:rPr lang="en-US" dirty="0"/>
              <a:t>Scope out any needed technical analysis support </a:t>
            </a:r>
          </a:p>
        </p:txBody>
      </p:sp>
      <p:pic>
        <p:nvPicPr>
          <p:cNvPr id="7" name="Picture Placeholder 6" descr="A picture containing trees, outdoor, forest, nature, mist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658368"/>
            <a:ext cx="4809744" cy="2606040"/>
          </a:xfrm>
        </p:spPr>
      </p:pic>
      <p:pic>
        <p:nvPicPr>
          <p:cNvPr id="9" name="Picture Placeholder 8" descr="A close up of a green tree branch with a baby pine cone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272" y="3584448"/>
            <a:ext cx="4809744" cy="2606040"/>
          </a:xfrm>
        </p:spPr>
      </p:pic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5BF29222-3F80-4F2B-90CE-3D40FFF1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6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1BCB0-AEF9-420F-A6C4-A64D7401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0" y="109587"/>
            <a:ext cx="11802359" cy="66388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14DC2-ABC9-4EA0-9088-C6B40F2E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8922" y="1457739"/>
            <a:ext cx="1325217" cy="5300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Report from State of WA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08D54F-E28C-449B-90EC-1784A0F6BAB7}"/>
              </a:ext>
            </a:extLst>
          </p:cNvPr>
          <p:cNvSpPr txBox="1">
            <a:spLocks/>
          </p:cNvSpPr>
          <p:nvPr/>
        </p:nvSpPr>
        <p:spPr>
          <a:xfrm>
            <a:off x="7109792" y="2570923"/>
            <a:ext cx="1325217" cy="530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0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Report from State of ID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D6CE32-9EF8-48C0-9423-125973C92A8F}"/>
              </a:ext>
            </a:extLst>
          </p:cNvPr>
          <p:cNvSpPr txBox="1">
            <a:spLocks/>
          </p:cNvSpPr>
          <p:nvPr/>
        </p:nvSpPr>
        <p:spPr>
          <a:xfrm>
            <a:off x="9912626" y="2292626"/>
            <a:ext cx="1325217" cy="530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0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Report from State of SD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6CCF70F-3F3C-4299-94C9-F7DDC1FDC928}"/>
              </a:ext>
            </a:extLst>
          </p:cNvPr>
          <p:cNvSpPr txBox="1">
            <a:spLocks/>
          </p:cNvSpPr>
          <p:nvPr/>
        </p:nvSpPr>
        <p:spPr>
          <a:xfrm>
            <a:off x="7626626" y="3491946"/>
            <a:ext cx="1325217" cy="530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0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Report from State of UT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FBA00AB-FBF0-4219-928C-274B8884ADBD}"/>
              </a:ext>
            </a:extLst>
          </p:cNvPr>
          <p:cNvSpPr txBox="1">
            <a:spLocks/>
          </p:cNvSpPr>
          <p:nvPr/>
        </p:nvSpPr>
        <p:spPr>
          <a:xfrm>
            <a:off x="8428382" y="2835967"/>
            <a:ext cx="1325217" cy="530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0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Report from State of WY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570D353-CE76-4206-9182-8E614FFE0DA7}"/>
              </a:ext>
            </a:extLst>
          </p:cNvPr>
          <p:cNvSpPr txBox="1">
            <a:spLocks/>
          </p:cNvSpPr>
          <p:nvPr/>
        </p:nvSpPr>
        <p:spPr>
          <a:xfrm>
            <a:off x="5459896" y="3869635"/>
            <a:ext cx="1205947" cy="1688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0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Reports from State of CA, plus 8 air quality mgmt. districts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951491-6D01-4168-A33E-8BE2480AE607}"/>
              </a:ext>
            </a:extLst>
          </p:cNvPr>
          <p:cNvSpPr txBox="1">
            <a:spLocks/>
          </p:cNvSpPr>
          <p:nvPr/>
        </p:nvSpPr>
        <p:spPr>
          <a:xfrm>
            <a:off x="6443871" y="3366055"/>
            <a:ext cx="1182755" cy="1003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0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Report from State of NV, Clark and Washoe Counties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E4DEF44-FB6A-4DC1-846A-B1F79B974FD0}"/>
              </a:ext>
            </a:extLst>
          </p:cNvPr>
          <p:cNvSpPr txBox="1">
            <a:spLocks/>
          </p:cNvSpPr>
          <p:nvPr/>
        </p:nvSpPr>
        <p:spPr>
          <a:xfrm>
            <a:off x="6573079" y="235486"/>
            <a:ext cx="5155096" cy="374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4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0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alpha val="85000"/>
                  </a:schemeClr>
                </a:solidFill>
              </a:rPr>
              <a:t>- </a:t>
            </a:r>
            <a:r>
              <a:rPr lang="en-US" sz="2500" b="1" dirty="0">
                <a:solidFill>
                  <a:schemeClr val="bg1">
                    <a:alpha val="85000"/>
                  </a:schemeClr>
                </a:solidFill>
              </a:rPr>
              <a:t>2021 Wildfire Impact Reports received as of Nov. 2021</a:t>
            </a:r>
            <a:endParaRPr lang="en-US" b="1" dirty="0">
              <a:solidFill>
                <a:schemeClr val="bg1">
                  <a:alpha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5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6" name="Picture Placeholder 5" descr="forest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175" y="0"/>
            <a:ext cx="7616825" cy="6858000"/>
          </a:xfr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C9C0F-6F28-4469-A9F9-13509430F6DE}"/>
              </a:ext>
            </a:extLst>
          </p:cNvPr>
          <p:cNvSpPr txBox="1"/>
          <p:nvPr/>
        </p:nvSpPr>
        <p:spPr>
          <a:xfrm>
            <a:off x="1159497" y="3318235"/>
            <a:ext cx="2243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Tom Moore</a:t>
            </a:r>
          </a:p>
          <a:p>
            <a:r>
              <a:rPr lang="en-US" sz="2000" dirty="0">
                <a:hlinkClick r:id="rId3"/>
              </a:rPr>
              <a:t>tmoore@westar.org</a:t>
            </a:r>
            <a:endParaRPr lang="en-US" sz="2000" dirty="0"/>
          </a:p>
          <a:p>
            <a:r>
              <a:rPr lang="en-US" sz="2000" dirty="0"/>
              <a:t>(970) 988-4055</a:t>
            </a:r>
          </a:p>
          <a:p>
            <a:endParaRPr lang="en-US" sz="2000" dirty="0"/>
          </a:p>
          <a:p>
            <a:r>
              <a:rPr lang="en-US" sz="2000" dirty="0"/>
              <a:t>Jay Baker</a:t>
            </a:r>
          </a:p>
          <a:p>
            <a:r>
              <a:rPr lang="en-US" sz="2000" dirty="0">
                <a:hlinkClick r:id="rId4"/>
              </a:rPr>
              <a:t>jbaker@westar.org</a:t>
            </a:r>
            <a:r>
              <a:rPr lang="en-US" sz="2000" dirty="0"/>
              <a:t>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(435) 757-9868</a:t>
            </a:r>
          </a:p>
        </p:txBody>
      </p:sp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_Win32_JB_SL_v2.potx" id="{3FE2ADD4-A665-4FB8-B8C0-7CA1C57550A1}" vid="{0ED6AE89-9D72-42A2-A52F-A4B3C658E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4312</TotalTime>
  <Words>484</Words>
  <Application>Microsoft Office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Dante</vt:lpstr>
      <vt:lpstr>tahoma</vt:lpstr>
      <vt:lpstr>PineVTI</vt:lpstr>
      <vt:lpstr>2021 Western Fire, Smoke, and Air Quality Assessment  Fire and Smoke Work Group Exceptional Events support team meeting</vt:lpstr>
      <vt:lpstr>Background</vt:lpstr>
      <vt:lpstr>PowerPoint Presentation</vt:lpstr>
      <vt:lpstr>Exceptional Events</vt:lpstr>
      <vt:lpstr>Exceptional Events effort for 2021 wildfire impacts</vt:lpstr>
      <vt:lpstr>Exceptional Events efforts for 2021 wildfire impacts</vt:lpstr>
      <vt:lpstr>Next Steps on 2021 Wildfire Impacts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 and Regional Exceptional Events Analysis  NW-AIRQUEST meeting</dc:title>
  <dc:creator>Tom Moore</dc:creator>
  <cp:lastModifiedBy>Tom Moore</cp:lastModifiedBy>
  <cp:revision>22</cp:revision>
  <dcterms:created xsi:type="dcterms:W3CDTF">2021-10-14T15:03:57Z</dcterms:created>
  <dcterms:modified xsi:type="dcterms:W3CDTF">2021-11-17T16:56:27Z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